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6" r:id="rId9"/>
    <p:sldId id="264" r:id="rId10"/>
    <p:sldId id="262" r:id="rId11"/>
    <p:sldId id="267" r:id="rId12"/>
    <p:sldId id="265"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41"/>
  </p:normalViewPr>
  <p:slideViewPr>
    <p:cSldViewPr snapToGrid="0" snapToObjects="1">
      <p:cViewPr varScale="1">
        <p:scale>
          <a:sx n="121" d="100"/>
          <a:sy n="121" d="100"/>
        </p:scale>
        <p:origin x="200"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12/12/21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12/12/21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12/12/21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7143A1-5F03-5D49-A303-2FBE5EB071D3}"/>
              </a:ext>
            </a:extLst>
          </p:cNvPr>
          <p:cNvSpPr>
            <a:spLocks noGrp="1"/>
          </p:cNvSpPr>
          <p:nvPr>
            <p:ph type="ctrTitle"/>
          </p:nvPr>
        </p:nvSpPr>
        <p:spPr>
          <a:xfrm>
            <a:off x="1032933" y="4538133"/>
            <a:ext cx="10127192" cy="931341"/>
          </a:xfrm>
        </p:spPr>
        <p:txBody>
          <a:bodyPr>
            <a:normAutofit/>
          </a:bodyPr>
          <a:lstStyle/>
          <a:p>
            <a:r>
              <a:rPr lang="fr-FR" sz="4000">
                <a:latin typeface="Apple Chancery" panose="03020702040506060504" pitchFamily="66" charset="-79"/>
                <a:cs typeface="Apple Chancery" panose="03020702040506060504" pitchFamily="66" charset="-79"/>
              </a:rPr>
              <a:t>LES SECTES</a:t>
            </a:r>
          </a:p>
        </p:txBody>
      </p:sp>
      <p:sp>
        <p:nvSpPr>
          <p:cNvPr id="3" name="Sous-titre 2">
            <a:extLst>
              <a:ext uri="{FF2B5EF4-FFF2-40B4-BE49-F238E27FC236}">
                <a16:creationId xmlns:a16="http://schemas.microsoft.com/office/drawing/2014/main" id="{5091A3D2-CE2B-084D-A266-EFC91C2FFDEF}"/>
              </a:ext>
            </a:extLst>
          </p:cNvPr>
          <p:cNvSpPr>
            <a:spLocks noGrp="1"/>
          </p:cNvSpPr>
          <p:nvPr>
            <p:ph type="subTitle" idx="1"/>
          </p:nvPr>
        </p:nvSpPr>
        <p:spPr>
          <a:xfrm>
            <a:off x="2400300" y="5461009"/>
            <a:ext cx="8759825" cy="406391"/>
          </a:xfrm>
        </p:spPr>
        <p:txBody>
          <a:bodyPr>
            <a:normAutofit/>
          </a:bodyPr>
          <a:lstStyle/>
          <a:p>
            <a:r>
              <a:rPr lang="fr-FR" dirty="0"/>
              <a:t>EMISSION EN PRODUCTION 14 </a:t>
            </a:r>
            <a:endParaRPr lang="fr-FR"/>
          </a:p>
        </p:txBody>
      </p:sp>
      <p:pic>
        <p:nvPicPr>
          <p:cNvPr id="4" name="Image 3">
            <a:extLst>
              <a:ext uri="{FF2B5EF4-FFF2-40B4-BE49-F238E27FC236}">
                <a16:creationId xmlns:a16="http://schemas.microsoft.com/office/drawing/2014/main" id="{FF839D18-8534-A74F-97FE-0C1331AE615F}"/>
              </a:ext>
            </a:extLst>
          </p:cNvPr>
          <p:cNvPicPr>
            <a:picLocks noChangeAspect="1"/>
          </p:cNvPicPr>
          <p:nvPr/>
        </p:nvPicPr>
        <p:blipFill rotWithShape="1">
          <a:blip r:embed="rId3"/>
          <a:srcRect t="24300" r="1" b="21573"/>
          <a:stretch/>
        </p:blipFill>
        <p:spPr>
          <a:xfrm>
            <a:off x="922867" y="645517"/>
            <a:ext cx="10346266" cy="373816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19486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1C1FA5-4B33-8A49-A0BF-A5B8C95857D4}"/>
              </a:ext>
            </a:extLst>
          </p:cNvPr>
          <p:cNvSpPr>
            <a:spLocks noGrp="1"/>
          </p:cNvSpPr>
          <p:nvPr>
            <p:ph type="title"/>
          </p:nvPr>
        </p:nvSpPr>
        <p:spPr>
          <a:xfrm>
            <a:off x="4955458" y="48393"/>
            <a:ext cx="6593075" cy="1612490"/>
          </a:xfrm>
        </p:spPr>
        <p:txBody>
          <a:bodyPr>
            <a:normAutofit/>
          </a:bodyPr>
          <a:lstStyle/>
          <a:p>
            <a:pPr algn="ctr"/>
            <a:r>
              <a:rPr lang="fr-FR" b="1" dirty="0">
                <a:latin typeface="Abadi" panose="020B0604020104020204" pitchFamily="34" charset="0"/>
              </a:rPr>
              <a:t>Sarah </a:t>
            </a:r>
            <a:r>
              <a:rPr lang="fr-FR" b="1" dirty="0" err="1">
                <a:latin typeface="Abadi" panose="020B0604020104020204" pitchFamily="34" charset="0"/>
              </a:rPr>
              <a:t>Coudert</a:t>
            </a:r>
            <a:r>
              <a:rPr lang="fr-FR" b="1" dirty="0">
                <a:latin typeface="Abadi" panose="020B0604020104020204" pitchFamily="34" charset="0"/>
              </a:rPr>
              <a:t>- Invité</a:t>
            </a:r>
          </a:p>
        </p:txBody>
      </p:sp>
      <p:pic>
        <p:nvPicPr>
          <p:cNvPr id="4" name="Image 3">
            <a:extLst>
              <a:ext uri="{FF2B5EF4-FFF2-40B4-BE49-F238E27FC236}">
                <a16:creationId xmlns:a16="http://schemas.microsoft.com/office/drawing/2014/main" id="{6AF05956-91D0-CC40-9A0B-C1DE41AFA546}"/>
              </a:ext>
            </a:extLst>
          </p:cNvPr>
          <p:cNvPicPr>
            <a:picLocks noChangeAspect="1"/>
          </p:cNvPicPr>
          <p:nvPr/>
        </p:nvPicPr>
        <p:blipFill rotWithShape="1">
          <a:blip r:embed="rId3"/>
          <a:srcRect t="3770" r="-2" b="13018"/>
          <a:stretch/>
        </p:blipFill>
        <p:spPr>
          <a:xfrm>
            <a:off x="0" y="0"/>
            <a:ext cx="4635988" cy="6858000"/>
          </a:xfrm>
          <a:prstGeom prst="rect">
            <a:avLst/>
          </a:prstGeom>
        </p:spPr>
      </p:pic>
      <p:sp>
        <p:nvSpPr>
          <p:cNvPr id="3" name="Espace réservé du contenu 2">
            <a:extLst>
              <a:ext uri="{FF2B5EF4-FFF2-40B4-BE49-F238E27FC236}">
                <a16:creationId xmlns:a16="http://schemas.microsoft.com/office/drawing/2014/main" id="{349D3E2A-5CB9-3B42-AB93-E746DB81C463}"/>
              </a:ext>
            </a:extLst>
          </p:cNvPr>
          <p:cNvSpPr>
            <a:spLocks noGrp="1"/>
          </p:cNvSpPr>
          <p:nvPr>
            <p:ph idx="1"/>
          </p:nvPr>
        </p:nvSpPr>
        <p:spPr>
          <a:xfrm>
            <a:off x="4635988" y="1371600"/>
            <a:ext cx="7556012" cy="4852219"/>
          </a:xfrm>
        </p:spPr>
        <p:txBody>
          <a:bodyPr>
            <a:noAutofit/>
          </a:bodyPr>
          <a:lstStyle/>
          <a:p>
            <a:pPr marL="0" indent="0" algn="just">
              <a:buNone/>
            </a:pPr>
            <a:r>
              <a:rPr lang="fr-FR" sz="2400" dirty="0">
                <a:latin typeface="Abadi" panose="020B0604020104020204" pitchFamily="34" charset="0"/>
              </a:rPr>
              <a:t>Pour cette émission je me suis occupée de l’invité également. L’émission était sur les sectes, pas facile de trouver un invité ! Après plusieurs jours de recherche assidue et l’aide d’une camarade de l’émission j’ai pu trouver une personne qui a accepté de me partager son histoire. Ce fut un moment très enrichissant, le sujet des sectes est rapidement diabolisé et en parler avec une personne directement concerné m’a permis de déconstruire des préjugés. J’espère que l’auditoire de radio campus sera aussi ravi de entretien que moi !</a:t>
            </a:r>
          </a:p>
        </p:txBody>
      </p:sp>
    </p:spTree>
    <p:extLst>
      <p:ext uri="{BB962C8B-B14F-4D97-AF65-F5344CB8AC3E}">
        <p14:creationId xmlns:p14="http://schemas.microsoft.com/office/powerpoint/2010/main" val="1141848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00CBB9-F06D-DC4F-9955-6F31BD77E4DF}"/>
              </a:ext>
            </a:extLst>
          </p:cNvPr>
          <p:cNvSpPr>
            <a:spLocks noGrp="1"/>
          </p:cNvSpPr>
          <p:nvPr>
            <p:ph type="title"/>
          </p:nvPr>
        </p:nvSpPr>
        <p:spPr>
          <a:xfrm>
            <a:off x="4955458" y="639097"/>
            <a:ext cx="6593075" cy="1612490"/>
          </a:xfrm>
        </p:spPr>
        <p:txBody>
          <a:bodyPr>
            <a:normAutofit/>
          </a:bodyPr>
          <a:lstStyle/>
          <a:p>
            <a:pPr algn="ctr"/>
            <a:r>
              <a:rPr lang="fr-FR" b="1" dirty="0">
                <a:latin typeface="Abadi" panose="020B0604020104020204" pitchFamily="34" charset="0"/>
              </a:rPr>
              <a:t>Sophie foliot- chronique libre</a:t>
            </a:r>
          </a:p>
        </p:txBody>
      </p:sp>
      <p:pic>
        <p:nvPicPr>
          <p:cNvPr id="5" name="Image 4" descr="Une image contenant ciel, extérieur, personne, eau&#10;&#10;Description générée automatiquement">
            <a:extLst>
              <a:ext uri="{FF2B5EF4-FFF2-40B4-BE49-F238E27FC236}">
                <a16:creationId xmlns:a16="http://schemas.microsoft.com/office/drawing/2014/main" id="{D39642FA-D766-B644-A0FF-C72A966FE062}"/>
              </a:ext>
            </a:extLst>
          </p:cNvPr>
          <p:cNvPicPr>
            <a:picLocks noChangeAspect="1"/>
          </p:cNvPicPr>
          <p:nvPr/>
        </p:nvPicPr>
        <p:blipFill rotWithShape="1">
          <a:blip r:embed="rId3"/>
          <a:srcRect l="21291" r="24290" b="-1"/>
          <a:stretch/>
        </p:blipFill>
        <p:spPr>
          <a:xfrm>
            <a:off x="20" y="975"/>
            <a:ext cx="4635988" cy="6858000"/>
          </a:xfrm>
          <a:prstGeom prst="rect">
            <a:avLst/>
          </a:prstGeom>
        </p:spPr>
      </p:pic>
      <p:sp>
        <p:nvSpPr>
          <p:cNvPr id="3" name="Espace réservé du contenu 2">
            <a:extLst>
              <a:ext uri="{FF2B5EF4-FFF2-40B4-BE49-F238E27FC236}">
                <a16:creationId xmlns:a16="http://schemas.microsoft.com/office/drawing/2014/main" id="{5865C908-CF45-8940-8FC7-BBF2CE6F1054}"/>
              </a:ext>
            </a:extLst>
          </p:cNvPr>
          <p:cNvSpPr>
            <a:spLocks noGrp="1"/>
          </p:cNvSpPr>
          <p:nvPr>
            <p:ph idx="1"/>
          </p:nvPr>
        </p:nvSpPr>
        <p:spPr>
          <a:xfrm>
            <a:off x="4636008" y="2251587"/>
            <a:ext cx="7555972" cy="3972232"/>
          </a:xfrm>
        </p:spPr>
        <p:txBody>
          <a:bodyPr>
            <a:normAutofit/>
          </a:bodyPr>
          <a:lstStyle/>
          <a:p>
            <a:pPr marL="0" indent="0" algn="just">
              <a:buNone/>
            </a:pPr>
            <a:r>
              <a:rPr lang="fr-FR" sz="2800" dirty="0">
                <a:latin typeface="Abadi" panose="020B0604020104020204" pitchFamily="34" charset="0"/>
              </a:rPr>
              <a:t>Préparer une chronique libre n’est pas simple. J’ai eu du mal à trouver un sujet et une fois que j’en ai eu un en tête, je ne savais plus comment le formuler. J’ai donc choisi un sujet où je me sentais à l’aise, qui me plaisait réellement! J’ai eu du mal à trouver un format d’écriture puis j’ai opté pour un ton plutôt léger.</a:t>
            </a:r>
          </a:p>
        </p:txBody>
      </p:sp>
    </p:spTree>
    <p:extLst>
      <p:ext uri="{BB962C8B-B14F-4D97-AF65-F5344CB8AC3E}">
        <p14:creationId xmlns:p14="http://schemas.microsoft.com/office/powerpoint/2010/main" val="986601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9F6C8D-37A4-AD42-89DB-1B936F35AADB}"/>
              </a:ext>
            </a:extLst>
          </p:cNvPr>
          <p:cNvSpPr>
            <a:spLocks noGrp="1"/>
          </p:cNvSpPr>
          <p:nvPr>
            <p:ph type="title"/>
          </p:nvPr>
        </p:nvSpPr>
        <p:spPr>
          <a:xfrm>
            <a:off x="4955458" y="639097"/>
            <a:ext cx="6593075" cy="1612490"/>
          </a:xfrm>
        </p:spPr>
        <p:txBody>
          <a:bodyPr>
            <a:normAutofit/>
          </a:bodyPr>
          <a:lstStyle/>
          <a:p>
            <a:pPr algn="ctr"/>
            <a:r>
              <a:rPr lang="fr-FR" b="1" dirty="0">
                <a:latin typeface="Abadi" panose="020B0604020104020204" pitchFamily="34" charset="0"/>
              </a:rPr>
              <a:t>Johanna </a:t>
            </a:r>
            <a:r>
              <a:rPr lang="fr-FR" b="1" dirty="0" err="1">
                <a:latin typeface="Abadi" panose="020B0604020104020204" pitchFamily="34" charset="0"/>
              </a:rPr>
              <a:t>beeckman</a:t>
            </a:r>
            <a:r>
              <a:rPr lang="fr-FR" b="1" dirty="0">
                <a:latin typeface="Abadi" panose="020B0604020104020204" pitchFamily="34" charset="0"/>
              </a:rPr>
              <a:t>- Chronique internationale</a:t>
            </a:r>
          </a:p>
        </p:txBody>
      </p:sp>
      <p:pic>
        <p:nvPicPr>
          <p:cNvPr id="5" name="Image 4" descr="Une image contenant arbre, personne, extérieur, femme&#10;&#10;Description générée automatiquement">
            <a:extLst>
              <a:ext uri="{FF2B5EF4-FFF2-40B4-BE49-F238E27FC236}">
                <a16:creationId xmlns:a16="http://schemas.microsoft.com/office/drawing/2014/main" id="{14B5F970-ADA7-7347-B153-F325373C7318}"/>
              </a:ext>
            </a:extLst>
          </p:cNvPr>
          <p:cNvPicPr>
            <a:picLocks noChangeAspect="1"/>
          </p:cNvPicPr>
          <p:nvPr/>
        </p:nvPicPr>
        <p:blipFill rotWithShape="1">
          <a:blip r:embed="rId3"/>
          <a:srcRect t="10020" r="-2" b="6768"/>
          <a:stretch/>
        </p:blipFill>
        <p:spPr>
          <a:xfrm>
            <a:off x="20" y="975"/>
            <a:ext cx="4635988" cy="6858000"/>
          </a:xfrm>
          <a:prstGeom prst="rect">
            <a:avLst/>
          </a:prstGeom>
        </p:spPr>
      </p:pic>
      <p:sp>
        <p:nvSpPr>
          <p:cNvPr id="3" name="Espace réservé du contenu 2">
            <a:extLst>
              <a:ext uri="{FF2B5EF4-FFF2-40B4-BE49-F238E27FC236}">
                <a16:creationId xmlns:a16="http://schemas.microsoft.com/office/drawing/2014/main" id="{8E2E6DE7-F310-6A47-B1EE-2E712226B94A}"/>
              </a:ext>
            </a:extLst>
          </p:cNvPr>
          <p:cNvSpPr>
            <a:spLocks noGrp="1"/>
          </p:cNvSpPr>
          <p:nvPr>
            <p:ph idx="1"/>
          </p:nvPr>
        </p:nvSpPr>
        <p:spPr>
          <a:xfrm>
            <a:off x="4636008" y="2251587"/>
            <a:ext cx="7555972" cy="3972232"/>
          </a:xfrm>
        </p:spPr>
        <p:txBody>
          <a:bodyPr>
            <a:normAutofit/>
          </a:bodyPr>
          <a:lstStyle/>
          <a:p>
            <a:pPr marL="0" indent="0" algn="just">
              <a:buNone/>
            </a:pPr>
            <a:r>
              <a:rPr lang="fr-FR" sz="2400" dirty="0">
                <a:latin typeface="Abadi" panose="020B0604020104020204" pitchFamily="34" charset="0"/>
              </a:rPr>
              <a:t>Pour cette production, je ne connaissais à vrai dire pas très bien le sujet (les sectes). J’ai donc été surprise après quelques recherches d’apprendre tant de choses. Pour cette chronique internationale, j’ai essayé d’aller piocher dans tous les continents. J’espère qu’au niveau de l’enregistrement, c’est bon car j’ai eu du mal à être dans des bonnes conditions (beaucoup de circulation côté rue). J’ai hâte d’écouter toute la production pour voir comment le thème a été traité dans sa globalité.</a:t>
            </a:r>
          </a:p>
        </p:txBody>
      </p:sp>
    </p:spTree>
    <p:extLst>
      <p:ext uri="{BB962C8B-B14F-4D97-AF65-F5344CB8AC3E}">
        <p14:creationId xmlns:p14="http://schemas.microsoft.com/office/powerpoint/2010/main" val="281154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3BF7F9-BDB6-5947-B624-C81CE37C451B}"/>
              </a:ext>
            </a:extLst>
          </p:cNvPr>
          <p:cNvSpPr>
            <a:spLocks noGrp="1"/>
          </p:cNvSpPr>
          <p:nvPr>
            <p:ph type="title"/>
          </p:nvPr>
        </p:nvSpPr>
        <p:spPr>
          <a:xfrm>
            <a:off x="4955458" y="639097"/>
            <a:ext cx="6593075" cy="1612490"/>
          </a:xfrm>
        </p:spPr>
        <p:txBody>
          <a:bodyPr>
            <a:normAutofit/>
          </a:bodyPr>
          <a:lstStyle/>
          <a:p>
            <a:pPr algn="ctr"/>
            <a:r>
              <a:rPr lang="fr-FR" b="1" dirty="0">
                <a:latin typeface="Abadi" panose="020B0604020104020204" pitchFamily="34" charset="0"/>
              </a:rPr>
              <a:t>Marie-Camille Chauvet- Chronique thématique</a:t>
            </a:r>
          </a:p>
        </p:txBody>
      </p:sp>
      <p:pic>
        <p:nvPicPr>
          <p:cNvPr id="5" name="Image 4" descr="Une image contenant extérieur, ciel, personne&#10;&#10;Description générée automatiquement">
            <a:extLst>
              <a:ext uri="{FF2B5EF4-FFF2-40B4-BE49-F238E27FC236}">
                <a16:creationId xmlns:a16="http://schemas.microsoft.com/office/drawing/2014/main" id="{F7D3CCD0-1F9F-524D-A858-1CD1FB78FB60}"/>
              </a:ext>
            </a:extLst>
          </p:cNvPr>
          <p:cNvPicPr>
            <a:picLocks noChangeAspect="1"/>
          </p:cNvPicPr>
          <p:nvPr/>
        </p:nvPicPr>
        <p:blipFill rotWithShape="1">
          <a:blip r:embed="rId3"/>
          <a:srcRect l="38314" r="10817"/>
          <a:stretch/>
        </p:blipFill>
        <p:spPr>
          <a:xfrm>
            <a:off x="20" y="975"/>
            <a:ext cx="4635988" cy="6858000"/>
          </a:xfrm>
          <a:prstGeom prst="rect">
            <a:avLst/>
          </a:prstGeom>
        </p:spPr>
      </p:pic>
      <p:sp>
        <p:nvSpPr>
          <p:cNvPr id="3" name="Espace réservé du contenu 2">
            <a:extLst>
              <a:ext uri="{FF2B5EF4-FFF2-40B4-BE49-F238E27FC236}">
                <a16:creationId xmlns:a16="http://schemas.microsoft.com/office/drawing/2014/main" id="{775CF5A8-6BDF-6D44-964A-6C206889737B}"/>
              </a:ext>
            </a:extLst>
          </p:cNvPr>
          <p:cNvSpPr>
            <a:spLocks noGrp="1"/>
          </p:cNvSpPr>
          <p:nvPr>
            <p:ph idx="1"/>
          </p:nvPr>
        </p:nvSpPr>
        <p:spPr>
          <a:xfrm>
            <a:off x="4636008" y="2251587"/>
            <a:ext cx="7555992" cy="4406388"/>
          </a:xfrm>
        </p:spPr>
        <p:txBody>
          <a:bodyPr>
            <a:normAutofit fontScale="62500" lnSpcReduction="20000"/>
          </a:bodyPr>
          <a:lstStyle/>
          <a:p>
            <a:pPr marL="0" indent="0" algn="just">
              <a:buNone/>
            </a:pPr>
            <a:r>
              <a:rPr lang="fr-FR" sz="3400" dirty="0">
                <a:latin typeface="Abadi" panose="020B0604020104020204" pitchFamily="34" charset="0"/>
              </a:rPr>
              <a:t>Pour cette émission en production consacrée aux dérives sectaires, j’étais en charge de la chronique thématique, donc profondément impliquée dans le sujet. J’étais très inspirée parce que c’est un sujet qui m’intéresse et que j’avais déjà sous la main quelques ressources, que j’ai approfondies à l’aide de recherches. Ainsi, en démontrant que les dérives sectaires sont là où on ne les attend pas forcément, comme au sein du mouvement survivaliste, j’ai construit ma chronique autour de l’influence de ces dérives sur la jeunesse et de la place de l’enfant dans la secte. Je suis très satisfaite du résultat final, puisque j’ai essayé d’apporter une analyse de la situation aussi fine que j’ai pu. Sur le plan technique, étant de plus en plus à l’aise avec </a:t>
            </a:r>
            <a:r>
              <a:rPr lang="fr-FR" sz="3400" dirty="0" err="1">
                <a:latin typeface="Abadi" panose="020B0604020104020204" pitchFamily="34" charset="0"/>
              </a:rPr>
              <a:t>Audacity</a:t>
            </a:r>
            <a:r>
              <a:rPr lang="fr-FR" sz="3400" dirty="0">
                <a:latin typeface="Abadi" panose="020B0604020104020204" pitchFamily="34" charset="0"/>
              </a:rPr>
              <a:t>, le montage a été fait très rapidement. Encore une chouette expérience, pour un très beau rôle ! </a:t>
            </a:r>
          </a:p>
          <a:p>
            <a:endParaRPr lang="fr-FR" dirty="0"/>
          </a:p>
        </p:txBody>
      </p:sp>
    </p:spTree>
    <p:extLst>
      <p:ext uri="{BB962C8B-B14F-4D97-AF65-F5344CB8AC3E}">
        <p14:creationId xmlns:p14="http://schemas.microsoft.com/office/powerpoint/2010/main" val="3317062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E1488-2242-ED4D-A06B-88C41CCFC5E0}"/>
              </a:ext>
            </a:extLst>
          </p:cNvPr>
          <p:cNvSpPr>
            <a:spLocks noGrp="1"/>
          </p:cNvSpPr>
          <p:nvPr>
            <p:ph type="title"/>
          </p:nvPr>
        </p:nvSpPr>
        <p:spPr>
          <a:xfrm>
            <a:off x="4636007" y="320036"/>
            <a:ext cx="7555973" cy="1612490"/>
          </a:xfrm>
        </p:spPr>
        <p:txBody>
          <a:bodyPr>
            <a:normAutofit/>
          </a:bodyPr>
          <a:lstStyle/>
          <a:p>
            <a:pPr algn="ctr"/>
            <a:r>
              <a:rPr lang="fr-FR" b="1" dirty="0">
                <a:latin typeface="Abadi" panose="020B0604020104020204" pitchFamily="34" charset="0"/>
              </a:rPr>
              <a:t>Alicia </a:t>
            </a:r>
            <a:r>
              <a:rPr lang="fr-FR" b="1" dirty="0" err="1">
                <a:latin typeface="Abadi" panose="020B0604020104020204" pitchFamily="34" charset="0"/>
              </a:rPr>
              <a:t>Gourlan</a:t>
            </a:r>
            <a:r>
              <a:rPr lang="fr-FR" b="1" dirty="0">
                <a:latin typeface="Abadi" panose="020B0604020104020204" pitchFamily="34" charset="0"/>
              </a:rPr>
              <a:t>- Secrétaire de rédaction</a:t>
            </a:r>
          </a:p>
        </p:txBody>
      </p:sp>
      <p:pic>
        <p:nvPicPr>
          <p:cNvPr id="5" name="Image 4" descr="Une image contenant personne, intérieur, femme&#10;&#10;Description générée automatiquement">
            <a:extLst>
              <a:ext uri="{FF2B5EF4-FFF2-40B4-BE49-F238E27FC236}">
                <a16:creationId xmlns:a16="http://schemas.microsoft.com/office/drawing/2014/main" id="{D05EF6A5-E753-D949-8286-49778AF93BAE}"/>
              </a:ext>
            </a:extLst>
          </p:cNvPr>
          <p:cNvPicPr>
            <a:picLocks noChangeAspect="1"/>
          </p:cNvPicPr>
          <p:nvPr/>
        </p:nvPicPr>
        <p:blipFill rotWithShape="1">
          <a:blip r:embed="rId3"/>
          <a:srcRect l="4253" r="5914"/>
          <a:stretch/>
        </p:blipFill>
        <p:spPr>
          <a:xfrm>
            <a:off x="20" y="975"/>
            <a:ext cx="4635988" cy="6858000"/>
          </a:xfrm>
          <a:prstGeom prst="rect">
            <a:avLst/>
          </a:prstGeom>
        </p:spPr>
      </p:pic>
      <p:sp>
        <p:nvSpPr>
          <p:cNvPr id="3" name="Espace réservé du contenu 2">
            <a:extLst>
              <a:ext uri="{FF2B5EF4-FFF2-40B4-BE49-F238E27FC236}">
                <a16:creationId xmlns:a16="http://schemas.microsoft.com/office/drawing/2014/main" id="{AE76FCD8-3262-8D41-A619-666BDB19B91B}"/>
              </a:ext>
            </a:extLst>
          </p:cNvPr>
          <p:cNvSpPr>
            <a:spLocks noGrp="1"/>
          </p:cNvSpPr>
          <p:nvPr>
            <p:ph idx="1"/>
          </p:nvPr>
        </p:nvSpPr>
        <p:spPr>
          <a:xfrm>
            <a:off x="4636028" y="2565732"/>
            <a:ext cx="7555972" cy="3972232"/>
          </a:xfrm>
        </p:spPr>
        <p:txBody>
          <a:bodyPr>
            <a:noAutofit/>
          </a:bodyPr>
          <a:lstStyle/>
          <a:p>
            <a:pPr marL="0" indent="0" algn="just">
              <a:buNone/>
            </a:pPr>
            <a:r>
              <a:rPr lang="fr-FR" sz="2400" dirty="0">
                <a:latin typeface="Abadi" panose="020B0604020104020204" pitchFamily="34" charset="0"/>
              </a:rPr>
              <a:t>J’étais également chargée au rôle de secrétaire de rédaction. Je suis très satisfaite de cette charge. Au départ, il fallait trouver un sujet et il était important d’avoir le consensus de tout le monde. Nous avons procédé à un vote avec l’équipe. L’équipe a fourni un travail intéressant et nous avons rendu les chroniques en bonne et due forme. Nous avions de bons contacts, même si ceux-ci se faisaient à distance car c’était une matinale en production. Néanmoins, j’ai apprécié guider l’équipe et ils ont bien compris ce qu’il fallait faire car nous avons tous progressé en radio. Il n’y a pas eu de gros problèmes. Le rendu est très agréable, Merci à tous!</a:t>
            </a:r>
          </a:p>
        </p:txBody>
      </p:sp>
    </p:spTree>
    <p:extLst>
      <p:ext uri="{BB962C8B-B14F-4D97-AF65-F5344CB8AC3E}">
        <p14:creationId xmlns:p14="http://schemas.microsoft.com/office/powerpoint/2010/main" val="423501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2816EA-1510-434F-8728-A926F3E4C678}"/>
              </a:ext>
            </a:extLst>
          </p:cNvPr>
          <p:cNvSpPr>
            <a:spLocks noGrp="1"/>
          </p:cNvSpPr>
          <p:nvPr>
            <p:ph type="title"/>
          </p:nvPr>
        </p:nvSpPr>
        <p:spPr>
          <a:xfrm>
            <a:off x="685800" y="0"/>
            <a:ext cx="10131425" cy="1456267"/>
          </a:xfrm>
        </p:spPr>
        <p:txBody>
          <a:bodyPr/>
          <a:lstStyle/>
          <a:p>
            <a:pPr algn="ctr"/>
            <a:r>
              <a:rPr lang="fr-FR" b="1" dirty="0">
                <a:latin typeface="Abadi" panose="020F0502020204030204" pitchFamily="34" charset="0"/>
                <a:cs typeface="Abadi" panose="020F0502020204030204" pitchFamily="34" charset="0"/>
              </a:rPr>
              <a:t>CHOIX DU SUJET </a:t>
            </a:r>
          </a:p>
        </p:txBody>
      </p:sp>
      <p:sp>
        <p:nvSpPr>
          <p:cNvPr id="3" name="Espace réservé du contenu 2">
            <a:extLst>
              <a:ext uri="{FF2B5EF4-FFF2-40B4-BE49-F238E27FC236}">
                <a16:creationId xmlns:a16="http://schemas.microsoft.com/office/drawing/2014/main" id="{06BB875D-157D-2843-A123-ABC72DDDAC55}"/>
              </a:ext>
            </a:extLst>
          </p:cNvPr>
          <p:cNvSpPr>
            <a:spLocks noGrp="1"/>
          </p:cNvSpPr>
          <p:nvPr>
            <p:ph idx="1"/>
          </p:nvPr>
        </p:nvSpPr>
        <p:spPr/>
        <p:txBody>
          <a:bodyPr>
            <a:noAutofit/>
          </a:bodyPr>
          <a:lstStyle/>
          <a:p>
            <a:pPr algn="just"/>
            <a:r>
              <a:rPr lang="fr-FR" sz="4000" dirty="0"/>
              <a:t>L’idée de sujet des sectes a été voté à l’unanimité, bien que nous partions sur d’autres sujets plus classiques au départ. Nous voulions traiter d’une thématique originale, et la voici!. Même si les sectes est a considérer avec des pincettes, la pluralité de celles-ci nous a permis de voir grand et large. L’histoire des sectes est d’autant plus intéressante. Toute l’équipe s’est prêtée au jeu. </a:t>
            </a:r>
          </a:p>
        </p:txBody>
      </p:sp>
    </p:spTree>
    <p:extLst>
      <p:ext uri="{BB962C8B-B14F-4D97-AF65-F5344CB8AC3E}">
        <p14:creationId xmlns:p14="http://schemas.microsoft.com/office/powerpoint/2010/main" val="290113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267820-B95A-7647-B135-7988C9A4E47C}"/>
              </a:ext>
            </a:extLst>
          </p:cNvPr>
          <p:cNvSpPr>
            <a:spLocks noGrp="1"/>
          </p:cNvSpPr>
          <p:nvPr>
            <p:ph type="title"/>
          </p:nvPr>
        </p:nvSpPr>
        <p:spPr>
          <a:xfrm>
            <a:off x="7865806" y="2692260"/>
            <a:ext cx="3706762" cy="1608124"/>
          </a:xfrm>
        </p:spPr>
        <p:txBody>
          <a:bodyPr>
            <a:normAutofit/>
          </a:bodyPr>
          <a:lstStyle/>
          <a:p>
            <a:pPr algn="ctr"/>
            <a:r>
              <a:rPr lang="fr-FR" b="1" dirty="0">
                <a:latin typeface="Abadi" panose="020B0604020104020204" pitchFamily="34" charset="0"/>
              </a:rPr>
              <a:t>CONDUCTEUR</a:t>
            </a:r>
          </a:p>
        </p:txBody>
      </p:sp>
      <p:pic>
        <p:nvPicPr>
          <p:cNvPr id="5" name="Espace réservé du contenu 4" descr="Une image contenant table&#10;&#10;Description générée automatiquement">
            <a:extLst>
              <a:ext uri="{FF2B5EF4-FFF2-40B4-BE49-F238E27FC236}">
                <a16:creationId xmlns:a16="http://schemas.microsoft.com/office/drawing/2014/main" id="{1A1BFD9B-3859-7942-84FD-82E9FF150123}"/>
              </a:ext>
            </a:extLst>
          </p:cNvPr>
          <p:cNvPicPr>
            <a:picLocks noChangeAspect="1"/>
          </p:cNvPicPr>
          <p:nvPr/>
        </p:nvPicPr>
        <p:blipFill rotWithShape="1">
          <a:blip r:embed="rId3"/>
          <a:srcRect t="487" r="2" b="46"/>
          <a:stretch/>
        </p:blipFill>
        <p:spPr>
          <a:xfrm>
            <a:off x="20" y="975"/>
            <a:ext cx="7552924" cy="6858000"/>
          </a:xfrm>
          <a:prstGeom prst="rect">
            <a:avLst/>
          </a:prstGeom>
        </p:spPr>
      </p:pic>
      <p:sp>
        <p:nvSpPr>
          <p:cNvPr id="9" name="Content Placeholder 8">
            <a:extLst>
              <a:ext uri="{FF2B5EF4-FFF2-40B4-BE49-F238E27FC236}">
                <a16:creationId xmlns:a16="http://schemas.microsoft.com/office/drawing/2014/main" id="{C1181853-80DC-483E-B2E7-0C5CED102051}"/>
              </a:ext>
            </a:extLst>
          </p:cNvPr>
          <p:cNvSpPr>
            <a:spLocks noGrp="1"/>
          </p:cNvSpPr>
          <p:nvPr>
            <p:ph idx="1"/>
          </p:nvPr>
        </p:nvSpPr>
        <p:spPr>
          <a:xfrm>
            <a:off x="7865806" y="2251587"/>
            <a:ext cx="3706762" cy="3972232"/>
          </a:xfrm>
        </p:spPr>
        <p:txBody>
          <a:bodyPr>
            <a:normAutofit/>
          </a:bodyPr>
          <a:lstStyle/>
          <a:p>
            <a:endParaRPr lang="en-US"/>
          </a:p>
        </p:txBody>
      </p:sp>
    </p:spTree>
    <p:extLst>
      <p:ext uri="{BB962C8B-B14F-4D97-AF65-F5344CB8AC3E}">
        <p14:creationId xmlns:p14="http://schemas.microsoft.com/office/powerpoint/2010/main" val="211292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FB737D-2B5B-CA4E-911B-9B6184FF5C76}"/>
              </a:ext>
            </a:extLst>
          </p:cNvPr>
          <p:cNvSpPr>
            <a:spLocks noGrp="1"/>
          </p:cNvSpPr>
          <p:nvPr>
            <p:ph type="title"/>
          </p:nvPr>
        </p:nvSpPr>
        <p:spPr/>
        <p:txBody>
          <a:bodyPr/>
          <a:lstStyle/>
          <a:p>
            <a:pPr algn="ctr"/>
            <a:r>
              <a:rPr lang="fr-FR" b="1" dirty="0">
                <a:latin typeface="Abadi" panose="020B0604020104020204" pitchFamily="34" charset="0"/>
              </a:rPr>
              <a:t>SPECTRE</a:t>
            </a:r>
          </a:p>
        </p:txBody>
      </p:sp>
      <p:pic>
        <p:nvPicPr>
          <p:cNvPr id="5" name="Espace réservé du contenu 4">
            <a:extLst>
              <a:ext uri="{FF2B5EF4-FFF2-40B4-BE49-F238E27FC236}">
                <a16:creationId xmlns:a16="http://schemas.microsoft.com/office/drawing/2014/main" id="{00504284-6C20-FC45-A21D-B07F7F1A47E2}"/>
              </a:ext>
            </a:extLst>
          </p:cNvPr>
          <p:cNvPicPr>
            <a:picLocks noGrp="1" noChangeAspect="1"/>
          </p:cNvPicPr>
          <p:nvPr>
            <p:ph idx="1"/>
          </p:nvPr>
        </p:nvPicPr>
        <p:blipFill>
          <a:blip r:embed="rId2"/>
          <a:stretch>
            <a:fillRect/>
          </a:stretch>
        </p:blipFill>
        <p:spPr>
          <a:xfrm>
            <a:off x="898525" y="1886236"/>
            <a:ext cx="10131425" cy="2445766"/>
          </a:xfrm>
        </p:spPr>
      </p:pic>
      <p:sp>
        <p:nvSpPr>
          <p:cNvPr id="6" name="ZoneTexte 5">
            <a:extLst>
              <a:ext uri="{FF2B5EF4-FFF2-40B4-BE49-F238E27FC236}">
                <a16:creationId xmlns:a16="http://schemas.microsoft.com/office/drawing/2014/main" id="{B0DF3531-912A-0240-BA36-FD9CEAEE556B}"/>
              </a:ext>
            </a:extLst>
          </p:cNvPr>
          <p:cNvSpPr txBox="1"/>
          <p:nvPr/>
        </p:nvSpPr>
        <p:spPr>
          <a:xfrm>
            <a:off x="1101726" y="4521188"/>
            <a:ext cx="9715500" cy="1938992"/>
          </a:xfrm>
          <a:prstGeom prst="rect">
            <a:avLst/>
          </a:prstGeom>
          <a:noFill/>
        </p:spPr>
        <p:txBody>
          <a:bodyPr wrap="square" rtlCol="0">
            <a:spAutoFit/>
          </a:bodyPr>
          <a:lstStyle/>
          <a:p>
            <a:pPr algn="just"/>
            <a:r>
              <a:rPr lang="fr-FR" sz="2400" dirty="0">
                <a:latin typeface="Abadi" panose="020B0604020104020204" pitchFamily="34" charset="0"/>
              </a:rPr>
              <a:t>Le spectre est assez uniforme. Alicia </a:t>
            </a:r>
            <a:r>
              <a:rPr lang="fr-FR" sz="2400" dirty="0" err="1">
                <a:latin typeface="Abadi" panose="020B0604020104020204" pitchFamily="34" charset="0"/>
              </a:rPr>
              <a:t>Gourlan</a:t>
            </a:r>
            <a:r>
              <a:rPr lang="fr-FR" sz="2400" dirty="0">
                <a:latin typeface="Abadi" panose="020B0604020104020204" pitchFamily="34" charset="0"/>
              </a:rPr>
              <a:t> était à la régie technique pour balancer l’ensemble. Les moment où le son est plus faible, sont au début et à la fin de musique car les chansons étaient fondues en soit. Autrement, un ajustement à été fait lorsque les voix étaient fortes ou plus faibles. </a:t>
            </a:r>
          </a:p>
        </p:txBody>
      </p:sp>
    </p:spTree>
    <p:extLst>
      <p:ext uri="{BB962C8B-B14F-4D97-AF65-F5344CB8AC3E}">
        <p14:creationId xmlns:p14="http://schemas.microsoft.com/office/powerpoint/2010/main" val="27637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AD1C29-D255-D64E-A961-2CD3ADA0603F}"/>
              </a:ext>
            </a:extLst>
          </p:cNvPr>
          <p:cNvSpPr>
            <a:spLocks noGrp="1"/>
          </p:cNvSpPr>
          <p:nvPr>
            <p:ph type="title"/>
          </p:nvPr>
        </p:nvSpPr>
        <p:spPr>
          <a:xfrm>
            <a:off x="4955458" y="639097"/>
            <a:ext cx="6593075" cy="1612490"/>
          </a:xfrm>
        </p:spPr>
        <p:txBody>
          <a:bodyPr>
            <a:normAutofit/>
          </a:bodyPr>
          <a:lstStyle/>
          <a:p>
            <a:r>
              <a:rPr lang="fr-FR" b="1" dirty="0">
                <a:latin typeface="Abadi" panose="020B0604020104020204" pitchFamily="34" charset="0"/>
              </a:rPr>
              <a:t>Sarah </a:t>
            </a:r>
            <a:r>
              <a:rPr lang="fr-FR" b="1" dirty="0" err="1">
                <a:latin typeface="Abadi" panose="020B0604020104020204" pitchFamily="34" charset="0"/>
              </a:rPr>
              <a:t>Coudert</a:t>
            </a:r>
            <a:r>
              <a:rPr lang="fr-FR" b="1" dirty="0">
                <a:latin typeface="Abadi" panose="020B0604020104020204" pitchFamily="34" charset="0"/>
              </a:rPr>
              <a:t>- Animation </a:t>
            </a:r>
            <a:endParaRPr lang="fr-FR" b="1">
              <a:latin typeface="Abadi" panose="020B0604020104020204" pitchFamily="34" charset="0"/>
            </a:endParaRPr>
          </a:p>
        </p:txBody>
      </p:sp>
      <p:pic>
        <p:nvPicPr>
          <p:cNvPr id="4" name="Image 3">
            <a:extLst>
              <a:ext uri="{FF2B5EF4-FFF2-40B4-BE49-F238E27FC236}">
                <a16:creationId xmlns:a16="http://schemas.microsoft.com/office/drawing/2014/main" id="{48632CFE-2619-3948-BFFC-5E121EB5BCA5}"/>
              </a:ext>
            </a:extLst>
          </p:cNvPr>
          <p:cNvPicPr>
            <a:picLocks noChangeAspect="1"/>
          </p:cNvPicPr>
          <p:nvPr/>
        </p:nvPicPr>
        <p:blipFill rotWithShape="1">
          <a:blip r:embed="rId3"/>
          <a:srcRect t="3770" r="-2" b="13018"/>
          <a:stretch/>
        </p:blipFill>
        <p:spPr>
          <a:xfrm>
            <a:off x="0" y="0"/>
            <a:ext cx="4635988" cy="6858000"/>
          </a:xfrm>
          <a:prstGeom prst="rect">
            <a:avLst/>
          </a:prstGeom>
        </p:spPr>
      </p:pic>
      <p:sp>
        <p:nvSpPr>
          <p:cNvPr id="3" name="Espace réservé du contenu 2">
            <a:extLst>
              <a:ext uri="{FF2B5EF4-FFF2-40B4-BE49-F238E27FC236}">
                <a16:creationId xmlns:a16="http://schemas.microsoft.com/office/drawing/2014/main" id="{35535D65-10A1-0248-9254-180D3E6A0B5C}"/>
              </a:ext>
            </a:extLst>
          </p:cNvPr>
          <p:cNvSpPr>
            <a:spLocks noGrp="1"/>
          </p:cNvSpPr>
          <p:nvPr>
            <p:ph idx="1"/>
          </p:nvPr>
        </p:nvSpPr>
        <p:spPr>
          <a:xfrm>
            <a:off x="4636008" y="2251587"/>
            <a:ext cx="7394067" cy="3972232"/>
          </a:xfrm>
        </p:spPr>
        <p:txBody>
          <a:bodyPr>
            <a:noAutofit/>
          </a:bodyPr>
          <a:lstStyle/>
          <a:p>
            <a:pPr marL="0" indent="0" algn="just">
              <a:lnSpc>
                <a:spcPct val="90000"/>
              </a:lnSpc>
              <a:buNone/>
            </a:pPr>
            <a:r>
              <a:rPr lang="fr-FR" sz="2400" dirty="0"/>
              <a:t>Je me suis occupée de l’animation. Ayant réalisé une animation en direct, ce travail n’a rien à voir. C’est difficile de faire des blagues et d’interagir avec les chroniqueurs. J’ai tout de même bien aimé réaliser ce puzzle d’animation!  Je pense et j’espère que le rendu est à la hauteur de l’engagement du groupe. Ce fut dans l’ensemble un projet très agréable à partager avec l’équipe !</a:t>
            </a:r>
          </a:p>
          <a:p>
            <a:pPr marL="0" indent="0" algn="just">
              <a:lnSpc>
                <a:spcPct val="90000"/>
              </a:lnSpc>
              <a:buNone/>
            </a:pPr>
            <a:endParaRPr lang="fr-FR" sz="2400" dirty="0"/>
          </a:p>
        </p:txBody>
      </p:sp>
    </p:spTree>
    <p:extLst>
      <p:ext uri="{BB962C8B-B14F-4D97-AF65-F5344CB8AC3E}">
        <p14:creationId xmlns:p14="http://schemas.microsoft.com/office/powerpoint/2010/main" val="803936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ECFFDC-94DB-4DA3-94FE-22FEDDA8F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7" name="Image 6" descr="Une image contenant personne, intérieur, femme&#10;&#10;Description générée automatiquement">
            <a:extLst>
              <a:ext uri="{FF2B5EF4-FFF2-40B4-BE49-F238E27FC236}">
                <a16:creationId xmlns:a16="http://schemas.microsoft.com/office/drawing/2014/main" id="{B97E2E6E-5221-3241-B47E-7DBD97C67AC3}"/>
              </a:ext>
            </a:extLst>
          </p:cNvPr>
          <p:cNvPicPr>
            <a:picLocks noChangeAspect="1"/>
          </p:cNvPicPr>
          <p:nvPr/>
        </p:nvPicPr>
        <p:blipFill rotWithShape="1">
          <a:blip r:embed="rId4"/>
          <a:srcRect t="8672" r="-2" b="6670"/>
          <a:stretch/>
        </p:blipFill>
        <p:spPr>
          <a:xfrm>
            <a:off x="20" y="975"/>
            <a:ext cx="6095980" cy="6858000"/>
          </a:xfrm>
          <a:prstGeom prst="rect">
            <a:avLst/>
          </a:prstGeom>
        </p:spPr>
      </p:pic>
      <p:pic>
        <p:nvPicPr>
          <p:cNvPr id="14" name="Picture 13">
            <a:extLst>
              <a:ext uri="{FF2B5EF4-FFF2-40B4-BE49-F238E27FC236}">
                <a16:creationId xmlns:a16="http://schemas.microsoft.com/office/drawing/2014/main" id="{F7057E50-1D91-4453-BBA0-DD604B5CDA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re 1">
            <a:extLst>
              <a:ext uri="{FF2B5EF4-FFF2-40B4-BE49-F238E27FC236}">
                <a16:creationId xmlns:a16="http://schemas.microsoft.com/office/drawing/2014/main" id="{EE9962E5-C4AB-D647-9B75-7E1030D195F2}"/>
              </a:ext>
            </a:extLst>
          </p:cNvPr>
          <p:cNvSpPr>
            <a:spLocks noGrp="1"/>
          </p:cNvSpPr>
          <p:nvPr>
            <p:ph type="title"/>
          </p:nvPr>
        </p:nvSpPr>
        <p:spPr>
          <a:xfrm>
            <a:off x="5414962" y="-31336"/>
            <a:ext cx="6941011" cy="1635121"/>
          </a:xfrm>
        </p:spPr>
        <p:txBody>
          <a:bodyPr vert="horz" lIns="91440" tIns="45720" rIns="91440" bIns="45720" rtlCol="0" anchor="b">
            <a:normAutofit/>
          </a:bodyPr>
          <a:lstStyle/>
          <a:p>
            <a:pPr algn="ctr"/>
            <a:r>
              <a:rPr lang="en-US" b="1" dirty="0">
                <a:latin typeface="Abadi" panose="020B0604020104020204" pitchFamily="34" charset="0"/>
              </a:rPr>
              <a:t>Alicia </a:t>
            </a:r>
            <a:r>
              <a:rPr lang="en-US" b="1" dirty="0" err="1">
                <a:latin typeface="Abadi" panose="020B0604020104020204" pitchFamily="34" charset="0"/>
              </a:rPr>
              <a:t>Gourlan</a:t>
            </a:r>
            <a:r>
              <a:rPr lang="en-US" b="1" dirty="0">
                <a:latin typeface="Abadi" panose="020B0604020104020204" pitchFamily="34" charset="0"/>
              </a:rPr>
              <a:t>- </a:t>
            </a:r>
            <a:r>
              <a:rPr lang="en-US" b="1" dirty="0" err="1">
                <a:latin typeface="Abadi" panose="020B0604020104020204" pitchFamily="34" charset="0"/>
              </a:rPr>
              <a:t>Régie</a:t>
            </a:r>
            <a:r>
              <a:rPr lang="en-US" b="1" dirty="0">
                <a:latin typeface="Abadi" panose="020B0604020104020204" pitchFamily="34" charset="0"/>
              </a:rPr>
              <a:t> technique</a:t>
            </a:r>
          </a:p>
        </p:txBody>
      </p:sp>
      <p:sp>
        <p:nvSpPr>
          <p:cNvPr id="3" name="Espace réservé du contenu 2">
            <a:extLst>
              <a:ext uri="{FF2B5EF4-FFF2-40B4-BE49-F238E27FC236}">
                <a16:creationId xmlns:a16="http://schemas.microsoft.com/office/drawing/2014/main" id="{11A7D464-447A-9A4E-80DE-17112C558046}"/>
              </a:ext>
            </a:extLst>
          </p:cNvPr>
          <p:cNvSpPr>
            <a:spLocks noGrp="1"/>
          </p:cNvSpPr>
          <p:nvPr>
            <p:ph idx="1"/>
          </p:nvPr>
        </p:nvSpPr>
        <p:spPr>
          <a:xfrm>
            <a:off x="6095999" y="1457327"/>
            <a:ext cx="6092825" cy="3690936"/>
          </a:xfrm>
        </p:spPr>
        <p:txBody>
          <a:bodyPr vert="horz" lIns="91440" tIns="45720" rIns="91440" bIns="45720" rtlCol="0" anchor="t">
            <a:noAutofit/>
          </a:bodyPr>
          <a:lstStyle/>
          <a:p>
            <a:pPr marL="0" indent="0" algn="just">
              <a:buNone/>
            </a:pPr>
            <a:r>
              <a:rPr lang="en-US" sz="2400" dirty="0">
                <a:latin typeface="Abadi" panose="020B0604020104020204" pitchFamily="34" charset="0"/>
              </a:rPr>
              <a:t>Pour </a:t>
            </a:r>
            <a:r>
              <a:rPr lang="en-US" sz="2400" dirty="0" err="1">
                <a:latin typeface="Abadi" panose="020B0604020104020204" pitchFamily="34" charset="0"/>
              </a:rPr>
              <a:t>cette</a:t>
            </a:r>
            <a:r>
              <a:rPr lang="en-US" sz="2400" dirty="0">
                <a:latin typeface="Abadi" panose="020B0604020104020204" pitchFamily="34" charset="0"/>
              </a:rPr>
              <a:t> </a:t>
            </a:r>
            <a:r>
              <a:rPr lang="en-US" sz="2400" dirty="0" err="1">
                <a:latin typeface="Abadi" panose="020B0604020104020204" pitchFamily="34" charset="0"/>
              </a:rPr>
              <a:t>émission</a:t>
            </a:r>
            <a:r>
              <a:rPr lang="en-US" sz="2400" dirty="0">
                <a:latin typeface="Abadi" panose="020B0604020104020204" pitchFamily="34" charset="0"/>
              </a:rPr>
              <a:t>, </a:t>
            </a:r>
            <a:r>
              <a:rPr lang="en-US" sz="2400" dirty="0" err="1">
                <a:latin typeface="Abadi" panose="020B0604020104020204" pitchFamily="34" charset="0"/>
              </a:rPr>
              <a:t>j’étais</a:t>
            </a:r>
            <a:r>
              <a:rPr lang="en-US" sz="2400" dirty="0">
                <a:latin typeface="Abadi" panose="020B0604020104020204" pitchFamily="34" charset="0"/>
              </a:rPr>
              <a:t> </a:t>
            </a:r>
            <a:r>
              <a:rPr lang="en-US" sz="2400" dirty="0" err="1">
                <a:latin typeface="Abadi" panose="020B0604020104020204" pitchFamily="34" charset="0"/>
              </a:rPr>
              <a:t>chargée</a:t>
            </a:r>
            <a:r>
              <a:rPr lang="en-US" sz="2400" dirty="0">
                <a:latin typeface="Abadi" panose="020B0604020104020204" pitchFamily="34" charset="0"/>
              </a:rPr>
              <a:t> de la </a:t>
            </a:r>
            <a:r>
              <a:rPr lang="en-US" sz="2400" dirty="0" err="1">
                <a:latin typeface="Abadi" panose="020B0604020104020204" pitchFamily="34" charset="0"/>
              </a:rPr>
              <a:t>régie</a:t>
            </a:r>
            <a:r>
              <a:rPr lang="en-US" sz="2400" dirty="0">
                <a:latin typeface="Abadi" panose="020B0604020104020204" pitchFamily="34" charset="0"/>
              </a:rPr>
              <a:t> technique et </a:t>
            </a:r>
            <a:r>
              <a:rPr lang="en-US" sz="2400" dirty="0" err="1">
                <a:latin typeface="Abadi" panose="020B0604020104020204" pitchFamily="34" charset="0"/>
              </a:rPr>
              <a:t>secrétaire</a:t>
            </a:r>
            <a:r>
              <a:rPr lang="en-US" sz="2400" dirty="0">
                <a:latin typeface="Abadi" panose="020B0604020104020204" pitchFamily="34" charset="0"/>
              </a:rPr>
              <a:t> de </a:t>
            </a:r>
            <a:r>
              <a:rPr lang="en-US" sz="2400" dirty="0" err="1">
                <a:latin typeface="Abadi" panose="020B0604020104020204" pitchFamily="34" charset="0"/>
              </a:rPr>
              <a:t>rédaction</a:t>
            </a:r>
            <a:r>
              <a:rPr lang="en-US" sz="2400" dirty="0">
                <a:latin typeface="Abadi" panose="020B0604020104020204" pitchFamily="34" charset="0"/>
              </a:rPr>
              <a:t>. Pour </a:t>
            </a:r>
            <a:r>
              <a:rPr lang="en-US" sz="2400" dirty="0" err="1">
                <a:latin typeface="Abadi" panose="020B0604020104020204" pitchFamily="34" charset="0"/>
              </a:rPr>
              <a:t>moi</a:t>
            </a:r>
            <a:r>
              <a:rPr lang="en-US" sz="2400" dirty="0">
                <a:latin typeface="Abadi" panose="020B0604020104020204" pitchFamily="34" charset="0"/>
              </a:rPr>
              <a:t>, </a:t>
            </a:r>
            <a:r>
              <a:rPr lang="en-US" sz="2400" dirty="0" err="1">
                <a:latin typeface="Abadi" panose="020B0604020104020204" pitchFamily="34" charset="0"/>
              </a:rPr>
              <a:t>ce</a:t>
            </a:r>
            <a:r>
              <a:rPr lang="en-US" sz="2400" dirty="0">
                <a:latin typeface="Abadi" panose="020B0604020104020204" pitchFamily="34" charset="0"/>
              </a:rPr>
              <a:t> </a:t>
            </a:r>
            <a:r>
              <a:rPr lang="en-US" sz="2400" dirty="0" err="1">
                <a:latin typeface="Abadi" panose="020B0604020104020204" pitchFamily="34" charset="0"/>
              </a:rPr>
              <a:t>fut</a:t>
            </a:r>
            <a:r>
              <a:rPr lang="en-US" sz="2400" dirty="0">
                <a:latin typeface="Abadi" panose="020B0604020104020204" pitchFamily="34" charset="0"/>
              </a:rPr>
              <a:t> </a:t>
            </a:r>
            <a:r>
              <a:rPr lang="en-US" sz="2400" dirty="0" err="1">
                <a:latin typeface="Abadi" panose="020B0604020104020204" pitchFamily="34" charset="0"/>
              </a:rPr>
              <a:t>logique</a:t>
            </a:r>
            <a:r>
              <a:rPr lang="en-US" sz="2400" dirty="0">
                <a:latin typeface="Abadi" panose="020B0604020104020204" pitchFamily="34" charset="0"/>
              </a:rPr>
              <a:t> </a:t>
            </a:r>
            <a:r>
              <a:rPr lang="en-US" sz="2400" dirty="0" err="1">
                <a:latin typeface="Abadi" panose="020B0604020104020204" pitchFamily="34" charset="0"/>
              </a:rPr>
              <a:t>d’assurer</a:t>
            </a:r>
            <a:r>
              <a:rPr lang="en-US" sz="2400" dirty="0">
                <a:latin typeface="Abadi" panose="020B0604020104020204" pitchFamily="34" charset="0"/>
              </a:rPr>
              <a:t> la </a:t>
            </a:r>
            <a:r>
              <a:rPr lang="en-US" sz="2400" dirty="0" err="1">
                <a:latin typeface="Abadi" panose="020B0604020104020204" pitchFamily="34" charset="0"/>
              </a:rPr>
              <a:t>régie</a:t>
            </a:r>
            <a:r>
              <a:rPr lang="en-US" sz="2400" dirty="0">
                <a:latin typeface="Abadi" panose="020B0604020104020204" pitchFamily="34" charset="0"/>
              </a:rPr>
              <a:t> technique pour </a:t>
            </a:r>
            <a:r>
              <a:rPr lang="en-US" sz="2400" dirty="0" err="1">
                <a:latin typeface="Abadi" panose="020B0604020104020204" pitchFamily="34" charset="0"/>
              </a:rPr>
              <a:t>controler</a:t>
            </a:r>
            <a:r>
              <a:rPr lang="en-US" sz="2400" dirty="0">
                <a:latin typeface="Abadi" panose="020B0604020104020204" pitchFamily="34" charset="0"/>
              </a:rPr>
              <a:t> le montage de </a:t>
            </a:r>
            <a:r>
              <a:rPr lang="en-US" sz="2400" dirty="0" err="1">
                <a:latin typeface="Abadi" panose="020B0604020104020204" pitchFamily="34" charset="0"/>
              </a:rPr>
              <a:t>l’emission</a:t>
            </a:r>
            <a:r>
              <a:rPr lang="en-US" sz="2400" dirty="0">
                <a:latin typeface="Abadi" panose="020B0604020104020204" pitchFamily="34" charset="0"/>
              </a:rPr>
              <a:t>. Ce travail </a:t>
            </a:r>
            <a:r>
              <a:rPr lang="en-US" sz="2400" dirty="0" err="1">
                <a:latin typeface="Abadi" panose="020B0604020104020204" pitchFamily="34" charset="0"/>
              </a:rPr>
              <a:t>fut</a:t>
            </a:r>
            <a:r>
              <a:rPr lang="en-US" sz="2400" dirty="0">
                <a:latin typeface="Abadi" panose="020B0604020104020204" pitchFamily="34" charset="0"/>
              </a:rPr>
              <a:t> </a:t>
            </a:r>
            <a:r>
              <a:rPr lang="en-US" sz="2400" dirty="0" err="1">
                <a:latin typeface="Abadi" panose="020B0604020104020204" pitchFamily="34" charset="0"/>
              </a:rPr>
              <a:t>très</a:t>
            </a:r>
            <a:r>
              <a:rPr lang="en-US" sz="2400" dirty="0">
                <a:latin typeface="Abadi" panose="020B0604020104020204" pitchFamily="34" charset="0"/>
              </a:rPr>
              <a:t> </a:t>
            </a:r>
            <a:r>
              <a:rPr lang="en-US" sz="2400" dirty="0" err="1">
                <a:latin typeface="Abadi" panose="020B0604020104020204" pitchFamily="34" charset="0"/>
              </a:rPr>
              <a:t>enrichissant</a:t>
            </a:r>
            <a:r>
              <a:rPr lang="en-US" sz="2400" dirty="0">
                <a:latin typeface="Abadi" panose="020B0604020104020204" pitchFamily="34" charset="0"/>
              </a:rPr>
              <a:t>. </a:t>
            </a:r>
            <a:r>
              <a:rPr lang="en-US" sz="2400" dirty="0" err="1">
                <a:latin typeface="Abadi" panose="020B0604020104020204" pitchFamily="34" charset="0"/>
              </a:rPr>
              <a:t>J’adore</a:t>
            </a:r>
            <a:r>
              <a:rPr lang="en-US" sz="2400" dirty="0">
                <a:latin typeface="Abadi" panose="020B0604020104020204" pitchFamily="34" charset="0"/>
              </a:rPr>
              <a:t> </a:t>
            </a:r>
            <a:r>
              <a:rPr lang="en-US" sz="2400" dirty="0" err="1">
                <a:latin typeface="Abadi" panose="020B0604020104020204" pitchFamily="34" charset="0"/>
              </a:rPr>
              <a:t>travailler</a:t>
            </a:r>
            <a:r>
              <a:rPr lang="en-US" sz="2400" dirty="0">
                <a:latin typeface="Abadi" panose="020B0604020104020204" pitchFamily="34" charset="0"/>
              </a:rPr>
              <a:t> sur audacity car le </a:t>
            </a:r>
            <a:r>
              <a:rPr lang="en-US" sz="2400" dirty="0" err="1">
                <a:latin typeface="Abadi" panose="020B0604020104020204" pitchFamily="34" charset="0"/>
              </a:rPr>
              <a:t>logiciel</a:t>
            </a:r>
            <a:r>
              <a:rPr lang="en-US" sz="2400" dirty="0">
                <a:latin typeface="Abadi" panose="020B0604020104020204" pitchFamily="34" charset="0"/>
              </a:rPr>
              <a:t> </a:t>
            </a:r>
            <a:r>
              <a:rPr lang="en-US" sz="2400" dirty="0" err="1">
                <a:latin typeface="Abadi" panose="020B0604020104020204" pitchFamily="34" charset="0"/>
              </a:rPr>
              <a:t>est</a:t>
            </a:r>
            <a:r>
              <a:rPr lang="en-US" sz="2400" dirty="0">
                <a:latin typeface="Abadi" panose="020B0604020104020204" pitchFamily="34" charset="0"/>
              </a:rPr>
              <a:t> facile </a:t>
            </a:r>
            <a:r>
              <a:rPr lang="en-US" sz="2400" dirty="0" err="1">
                <a:latin typeface="Abadi" panose="020B0604020104020204" pitchFamily="34" charset="0"/>
              </a:rPr>
              <a:t>à</a:t>
            </a:r>
            <a:r>
              <a:rPr lang="en-US" sz="2400" dirty="0">
                <a:latin typeface="Abadi" panose="020B0604020104020204" pitchFamily="34" charset="0"/>
              </a:rPr>
              <a:t> </a:t>
            </a:r>
            <a:r>
              <a:rPr lang="en-US" sz="2400" dirty="0" err="1">
                <a:latin typeface="Abadi" panose="020B0604020104020204" pitchFamily="34" charset="0"/>
              </a:rPr>
              <a:t>manipuler</a:t>
            </a:r>
            <a:r>
              <a:rPr lang="en-US" sz="2400" dirty="0">
                <a:latin typeface="Abadi" panose="020B0604020104020204" pitchFamily="34" charset="0"/>
              </a:rPr>
              <a:t>. </a:t>
            </a:r>
            <a:r>
              <a:rPr lang="en-US" sz="2400" dirty="0" err="1">
                <a:latin typeface="Abadi" panose="020B0604020104020204" pitchFamily="34" charset="0"/>
              </a:rPr>
              <a:t>En</a:t>
            </a:r>
            <a:r>
              <a:rPr lang="en-US" sz="2400" dirty="0">
                <a:latin typeface="Abadi" panose="020B0604020104020204" pitchFamily="34" charset="0"/>
              </a:rPr>
              <a:t> plus, </a:t>
            </a:r>
            <a:r>
              <a:rPr lang="en-US" sz="2400" dirty="0" err="1">
                <a:latin typeface="Abadi" panose="020B0604020104020204" pitchFamily="34" charset="0"/>
              </a:rPr>
              <a:t>cela</a:t>
            </a:r>
            <a:r>
              <a:rPr lang="en-US" sz="2400" dirty="0">
                <a:latin typeface="Abadi" panose="020B0604020104020204" pitchFamily="34" charset="0"/>
              </a:rPr>
              <a:t> </a:t>
            </a:r>
            <a:r>
              <a:rPr lang="en-US" sz="2400" dirty="0" err="1">
                <a:latin typeface="Abadi" panose="020B0604020104020204" pitchFamily="34" charset="0"/>
              </a:rPr>
              <a:t>m’a</a:t>
            </a:r>
            <a:r>
              <a:rPr lang="en-US" sz="2400" dirty="0">
                <a:latin typeface="Abadi" panose="020B0604020104020204" pitchFamily="34" charset="0"/>
              </a:rPr>
              <a:t> </a:t>
            </a:r>
            <a:r>
              <a:rPr lang="en-US" sz="2400" dirty="0" err="1">
                <a:latin typeface="Abadi" panose="020B0604020104020204" pitchFamily="34" charset="0"/>
              </a:rPr>
              <a:t>permis</a:t>
            </a:r>
            <a:r>
              <a:rPr lang="en-US" sz="2400" dirty="0">
                <a:latin typeface="Abadi" panose="020B0604020104020204" pitchFamily="34" charset="0"/>
              </a:rPr>
              <a:t> </a:t>
            </a:r>
            <a:r>
              <a:rPr lang="en-US" sz="2400" dirty="0" err="1">
                <a:latin typeface="Abadi" panose="020B0604020104020204" pitchFamily="34" charset="0"/>
              </a:rPr>
              <a:t>d’avoir</a:t>
            </a:r>
            <a:r>
              <a:rPr lang="en-US" sz="2400" dirty="0">
                <a:latin typeface="Abadi" panose="020B0604020104020204" pitchFamily="34" charset="0"/>
              </a:rPr>
              <a:t> </a:t>
            </a:r>
            <a:r>
              <a:rPr lang="en-US" sz="2400" dirty="0" err="1">
                <a:latin typeface="Abadi" panose="020B0604020104020204" pitchFamily="34" charset="0"/>
              </a:rPr>
              <a:t>une</a:t>
            </a:r>
            <a:r>
              <a:rPr lang="en-US" sz="2400" dirty="0">
                <a:latin typeface="Abadi" panose="020B0604020104020204" pitchFamily="34" charset="0"/>
              </a:rPr>
              <a:t> </a:t>
            </a:r>
            <a:r>
              <a:rPr lang="en-US" sz="2400" dirty="0" err="1">
                <a:latin typeface="Abadi" panose="020B0604020104020204" pitchFamily="34" charset="0"/>
              </a:rPr>
              <a:t>vue</a:t>
            </a:r>
            <a:r>
              <a:rPr lang="en-US" sz="2400" dirty="0">
                <a:latin typeface="Abadi" panose="020B0604020104020204" pitchFamily="34" charset="0"/>
              </a:rPr>
              <a:t> </a:t>
            </a:r>
            <a:r>
              <a:rPr lang="en-US" sz="2400" dirty="0" err="1">
                <a:latin typeface="Abadi" panose="020B0604020104020204" pitchFamily="34" charset="0"/>
              </a:rPr>
              <a:t>d’ensemble</a:t>
            </a:r>
            <a:r>
              <a:rPr lang="en-US" sz="2400" dirty="0">
                <a:latin typeface="Abadi" panose="020B0604020104020204" pitchFamily="34" charset="0"/>
              </a:rPr>
              <a:t> des </a:t>
            </a:r>
            <a:r>
              <a:rPr lang="en-US" sz="2400" dirty="0" err="1">
                <a:latin typeface="Abadi" panose="020B0604020104020204" pitchFamily="34" charset="0"/>
              </a:rPr>
              <a:t>chroniques</a:t>
            </a:r>
            <a:r>
              <a:rPr lang="en-US" sz="2400" dirty="0">
                <a:latin typeface="Abadi" panose="020B0604020104020204" pitchFamily="34" charset="0"/>
              </a:rPr>
              <a:t> et </a:t>
            </a:r>
            <a:r>
              <a:rPr lang="en-US" sz="2400" dirty="0" err="1">
                <a:latin typeface="Abadi" panose="020B0604020104020204" pitchFamily="34" charset="0"/>
              </a:rPr>
              <a:t>toutes</a:t>
            </a:r>
            <a:r>
              <a:rPr lang="en-US" sz="2400" dirty="0">
                <a:latin typeface="Abadi" panose="020B0604020104020204" pitchFamily="34" charset="0"/>
              </a:rPr>
              <a:t> les </a:t>
            </a:r>
            <a:r>
              <a:rPr lang="en-US" sz="2400" dirty="0" err="1">
                <a:latin typeface="Abadi" panose="020B0604020104020204" pitchFamily="34" charset="0"/>
              </a:rPr>
              <a:t>assimiler</a:t>
            </a:r>
            <a:r>
              <a:rPr lang="en-US" sz="2400" dirty="0">
                <a:latin typeface="Abadi" panose="020B0604020104020204" pitchFamily="34" charset="0"/>
              </a:rPr>
              <a:t>. La </a:t>
            </a:r>
            <a:r>
              <a:rPr lang="en-US" sz="2400" dirty="0" err="1">
                <a:latin typeface="Abadi" panose="020B0604020104020204" pitchFamily="34" charset="0"/>
              </a:rPr>
              <a:t>partie</a:t>
            </a:r>
            <a:r>
              <a:rPr lang="en-US" sz="2400" dirty="0">
                <a:latin typeface="Abadi" panose="020B0604020104020204" pitchFamily="34" charset="0"/>
              </a:rPr>
              <a:t> la plus </a:t>
            </a:r>
            <a:r>
              <a:rPr lang="en-US" sz="2400" dirty="0" err="1">
                <a:latin typeface="Abadi" panose="020B0604020104020204" pitchFamily="34" charset="0"/>
              </a:rPr>
              <a:t>fastidieuse</a:t>
            </a:r>
            <a:r>
              <a:rPr lang="en-US" sz="2400" dirty="0">
                <a:latin typeface="Abadi" panose="020B0604020104020204" pitchFamily="34" charset="0"/>
              </a:rPr>
              <a:t> a </a:t>
            </a:r>
            <a:r>
              <a:rPr lang="en-US" sz="2400" dirty="0" err="1">
                <a:latin typeface="Abadi" panose="020B0604020104020204" pitchFamily="34" charset="0"/>
              </a:rPr>
              <a:t>été</a:t>
            </a:r>
            <a:r>
              <a:rPr lang="en-US" sz="2400" dirty="0">
                <a:latin typeface="Abadi" panose="020B0604020104020204" pitchFamily="34" charset="0"/>
              </a:rPr>
              <a:t> de </a:t>
            </a:r>
            <a:r>
              <a:rPr lang="en-US" sz="2400" dirty="0" err="1">
                <a:latin typeface="Abadi" panose="020B0604020104020204" pitchFamily="34" charset="0"/>
              </a:rPr>
              <a:t>convertir</a:t>
            </a:r>
            <a:r>
              <a:rPr lang="en-US" sz="2400" dirty="0">
                <a:latin typeface="Abadi" panose="020B0604020104020204" pitchFamily="34" charset="0"/>
              </a:rPr>
              <a:t> </a:t>
            </a:r>
            <a:r>
              <a:rPr lang="en-US" sz="2400" dirty="0" err="1">
                <a:latin typeface="Abadi" panose="020B0604020104020204" pitchFamily="34" charset="0"/>
              </a:rPr>
              <a:t>tous</a:t>
            </a:r>
            <a:r>
              <a:rPr lang="en-US" sz="2400" dirty="0">
                <a:latin typeface="Abadi" panose="020B0604020104020204" pitchFamily="34" charset="0"/>
              </a:rPr>
              <a:t> les audios </a:t>
            </a:r>
            <a:r>
              <a:rPr lang="en-US" sz="2400" dirty="0" err="1">
                <a:latin typeface="Abadi" panose="020B0604020104020204" pitchFamily="34" charset="0"/>
              </a:rPr>
              <a:t>en</a:t>
            </a:r>
            <a:r>
              <a:rPr lang="en-US" sz="2400" dirty="0">
                <a:latin typeface="Abadi" panose="020B0604020104020204" pitchFamily="34" charset="0"/>
              </a:rPr>
              <a:t> wav, </a:t>
            </a:r>
            <a:r>
              <a:rPr lang="en-US" sz="2400" dirty="0" err="1">
                <a:latin typeface="Abadi" panose="020B0604020104020204" pitchFamily="34" charset="0"/>
              </a:rPr>
              <a:t>mais</a:t>
            </a:r>
            <a:r>
              <a:rPr lang="en-US" sz="2400" dirty="0">
                <a:latin typeface="Abadi" panose="020B0604020104020204" pitchFamily="34" charset="0"/>
              </a:rPr>
              <a:t> le </a:t>
            </a:r>
            <a:r>
              <a:rPr lang="en-US" sz="2400" dirty="0" err="1">
                <a:latin typeface="Abadi" panose="020B0604020104020204" pitchFamily="34" charset="0"/>
              </a:rPr>
              <a:t>reste</a:t>
            </a:r>
            <a:r>
              <a:rPr lang="en-US" sz="2400" dirty="0">
                <a:latin typeface="Abadi" panose="020B0604020104020204" pitchFamily="34" charset="0"/>
              </a:rPr>
              <a:t> </a:t>
            </a:r>
            <a:r>
              <a:rPr lang="en-US" sz="2400" dirty="0" err="1">
                <a:latin typeface="Abadi" panose="020B0604020104020204" pitchFamily="34" charset="0"/>
              </a:rPr>
              <a:t>était</a:t>
            </a:r>
            <a:r>
              <a:rPr lang="en-US" sz="2400" dirty="0">
                <a:latin typeface="Abadi" panose="020B0604020104020204" pitchFamily="34" charset="0"/>
              </a:rPr>
              <a:t> </a:t>
            </a:r>
            <a:r>
              <a:rPr lang="en-US" sz="2400" dirty="0" err="1">
                <a:latin typeface="Abadi" panose="020B0604020104020204" pitchFamily="34" charset="0"/>
              </a:rPr>
              <a:t>très</a:t>
            </a:r>
            <a:r>
              <a:rPr lang="en-US" sz="2400" dirty="0">
                <a:latin typeface="Abadi" panose="020B0604020104020204" pitchFamily="34" charset="0"/>
              </a:rPr>
              <a:t> cool. </a:t>
            </a:r>
            <a:r>
              <a:rPr lang="en-US" sz="2400" dirty="0" err="1">
                <a:latin typeface="Abadi" panose="020B0604020104020204" pitchFamily="34" charset="0"/>
              </a:rPr>
              <a:t>J’ai</a:t>
            </a:r>
            <a:r>
              <a:rPr lang="en-US" sz="2400" dirty="0">
                <a:latin typeface="Abadi" panose="020B0604020104020204" pitchFamily="34" charset="0"/>
              </a:rPr>
              <a:t> </a:t>
            </a:r>
            <a:r>
              <a:rPr lang="en-US" sz="2400" dirty="0" err="1">
                <a:latin typeface="Abadi" panose="020B0604020104020204" pitchFamily="34" charset="0"/>
              </a:rPr>
              <a:t>appris</a:t>
            </a:r>
            <a:r>
              <a:rPr lang="en-US" sz="2400" dirty="0">
                <a:latin typeface="Abadi" panose="020B0604020104020204" pitchFamily="34" charset="0"/>
              </a:rPr>
              <a:t> </a:t>
            </a:r>
            <a:r>
              <a:rPr lang="en-US" sz="2400" dirty="0" err="1">
                <a:latin typeface="Abadi" panose="020B0604020104020204" pitchFamily="34" charset="0"/>
              </a:rPr>
              <a:t>à</a:t>
            </a:r>
            <a:r>
              <a:rPr lang="en-US" sz="2400" dirty="0">
                <a:latin typeface="Abadi" panose="020B0604020104020204" pitchFamily="34" charset="0"/>
              </a:rPr>
              <a:t> </a:t>
            </a:r>
            <a:r>
              <a:rPr lang="en-US" sz="2400" dirty="0" err="1">
                <a:latin typeface="Abadi" panose="020B0604020104020204" pitchFamily="34" charset="0"/>
              </a:rPr>
              <a:t>ajuster</a:t>
            </a:r>
            <a:r>
              <a:rPr lang="en-US" sz="2400" dirty="0">
                <a:latin typeface="Abadi" panose="020B0604020104020204" pitchFamily="34" charset="0"/>
              </a:rPr>
              <a:t> le son, </a:t>
            </a:r>
            <a:r>
              <a:rPr lang="en-US" sz="2400" dirty="0" err="1">
                <a:latin typeface="Abadi" panose="020B0604020104020204" pitchFamily="34" charset="0"/>
              </a:rPr>
              <a:t>à</a:t>
            </a:r>
            <a:r>
              <a:rPr lang="en-US" sz="2400" dirty="0">
                <a:latin typeface="Abadi" panose="020B0604020104020204" pitchFamily="34" charset="0"/>
              </a:rPr>
              <a:t> faire des fondus. Le </a:t>
            </a:r>
            <a:r>
              <a:rPr lang="en-US" sz="2400" dirty="0" err="1">
                <a:latin typeface="Abadi" panose="020B0604020104020204" pitchFamily="34" charset="0"/>
              </a:rPr>
              <a:t>rendu</a:t>
            </a:r>
            <a:r>
              <a:rPr lang="en-US" sz="2400" dirty="0">
                <a:latin typeface="Abadi" panose="020B0604020104020204" pitchFamily="34" charset="0"/>
              </a:rPr>
              <a:t> de la fin </a:t>
            </a:r>
            <a:r>
              <a:rPr lang="en-US" sz="2400" dirty="0" err="1">
                <a:latin typeface="Abadi" panose="020B0604020104020204" pitchFamily="34" charset="0"/>
              </a:rPr>
              <a:t>est</a:t>
            </a:r>
            <a:r>
              <a:rPr lang="en-US" sz="2400" dirty="0">
                <a:latin typeface="Abadi" panose="020B0604020104020204" pitchFamily="34" charset="0"/>
              </a:rPr>
              <a:t> </a:t>
            </a:r>
            <a:r>
              <a:rPr lang="en-US" sz="2400" dirty="0" err="1">
                <a:latin typeface="Abadi" panose="020B0604020104020204" pitchFamily="34" charset="0"/>
              </a:rPr>
              <a:t>satisfaisant</a:t>
            </a:r>
            <a:r>
              <a:rPr lang="en-US" sz="2400" dirty="0">
                <a:latin typeface="Abadi" panose="020B0604020104020204" pitchFamily="34" charset="0"/>
              </a:rPr>
              <a:t> </a:t>
            </a:r>
            <a:r>
              <a:rPr lang="en-US" sz="2400" dirty="0" err="1">
                <a:latin typeface="Abadi" panose="020B0604020104020204" pitchFamily="34" charset="0"/>
              </a:rPr>
              <a:t>à</a:t>
            </a:r>
            <a:r>
              <a:rPr lang="en-US" sz="2400" dirty="0">
                <a:latin typeface="Abadi" panose="020B0604020104020204" pitchFamily="34" charset="0"/>
              </a:rPr>
              <a:t> </a:t>
            </a:r>
            <a:r>
              <a:rPr lang="en-US" sz="2400" dirty="0" err="1">
                <a:latin typeface="Abadi" panose="020B0604020104020204" pitchFamily="34" charset="0"/>
              </a:rPr>
              <a:t>écouter</a:t>
            </a:r>
            <a:r>
              <a:rPr lang="en-US" sz="2400" dirty="0">
                <a:latin typeface="Abadi" panose="020B0604020104020204" pitchFamily="34" charset="0"/>
              </a:rPr>
              <a:t>! </a:t>
            </a:r>
            <a:endParaRPr lang="en-US" sz="2400" dirty="0"/>
          </a:p>
        </p:txBody>
      </p:sp>
    </p:spTree>
    <p:extLst>
      <p:ext uri="{BB962C8B-B14F-4D97-AF65-F5344CB8AC3E}">
        <p14:creationId xmlns:p14="http://schemas.microsoft.com/office/powerpoint/2010/main" val="4183844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D11BEB-C8FC-9A45-9DE7-42E2BCDB682B}"/>
              </a:ext>
            </a:extLst>
          </p:cNvPr>
          <p:cNvSpPr>
            <a:spLocks noGrp="1"/>
          </p:cNvSpPr>
          <p:nvPr>
            <p:ph type="title"/>
          </p:nvPr>
        </p:nvSpPr>
        <p:spPr>
          <a:xfrm>
            <a:off x="4955458" y="639097"/>
            <a:ext cx="6593075" cy="1612490"/>
          </a:xfrm>
        </p:spPr>
        <p:txBody>
          <a:bodyPr>
            <a:normAutofit/>
          </a:bodyPr>
          <a:lstStyle/>
          <a:p>
            <a:r>
              <a:rPr lang="fr-FR" b="1" dirty="0">
                <a:latin typeface="Abadi" panose="020B0604020104020204" pitchFamily="34" charset="0"/>
              </a:rPr>
              <a:t>PENELOPE JOBERT- PROGRAMMATION MUSICALE</a:t>
            </a:r>
            <a:endParaRPr lang="fr-FR" b="1">
              <a:latin typeface="Abadi" panose="020B0604020104020204" pitchFamily="34" charset="0"/>
            </a:endParaRPr>
          </a:p>
        </p:txBody>
      </p:sp>
      <p:pic>
        <p:nvPicPr>
          <p:cNvPr id="5" name="Image 4" descr="Une image contenant personne, femme&#10;&#10;Description générée automatiquement">
            <a:extLst>
              <a:ext uri="{FF2B5EF4-FFF2-40B4-BE49-F238E27FC236}">
                <a16:creationId xmlns:a16="http://schemas.microsoft.com/office/drawing/2014/main" id="{DB45F36C-FB0B-5748-A2EE-90D21C85886A}"/>
              </a:ext>
            </a:extLst>
          </p:cNvPr>
          <p:cNvPicPr>
            <a:picLocks noChangeAspect="1"/>
          </p:cNvPicPr>
          <p:nvPr/>
        </p:nvPicPr>
        <p:blipFill rotWithShape="1">
          <a:blip r:embed="rId3"/>
          <a:srcRect t="12145" r="-2" b="4643"/>
          <a:stretch/>
        </p:blipFill>
        <p:spPr>
          <a:xfrm>
            <a:off x="20" y="975"/>
            <a:ext cx="4635988" cy="6858000"/>
          </a:xfrm>
          <a:prstGeom prst="rect">
            <a:avLst/>
          </a:prstGeom>
        </p:spPr>
      </p:pic>
      <p:sp>
        <p:nvSpPr>
          <p:cNvPr id="3" name="Espace réservé du contenu 2">
            <a:extLst>
              <a:ext uri="{FF2B5EF4-FFF2-40B4-BE49-F238E27FC236}">
                <a16:creationId xmlns:a16="http://schemas.microsoft.com/office/drawing/2014/main" id="{F10655D9-CDD8-BD45-8716-28D9DB346378}"/>
              </a:ext>
            </a:extLst>
          </p:cNvPr>
          <p:cNvSpPr>
            <a:spLocks noGrp="1"/>
          </p:cNvSpPr>
          <p:nvPr>
            <p:ph idx="1"/>
          </p:nvPr>
        </p:nvSpPr>
        <p:spPr>
          <a:xfrm>
            <a:off x="4636008" y="2251587"/>
            <a:ext cx="7555972" cy="3972232"/>
          </a:xfrm>
        </p:spPr>
        <p:txBody>
          <a:bodyPr>
            <a:normAutofit/>
          </a:bodyPr>
          <a:lstStyle/>
          <a:p>
            <a:pPr marL="0" indent="0" algn="just">
              <a:buNone/>
            </a:pPr>
            <a:r>
              <a:rPr lang="fr-FR" sz="2800" dirty="0">
                <a:latin typeface="Abadi" panose="020B0604020104020204" pitchFamily="34" charset="0"/>
              </a:rPr>
              <a:t>Pour la programmation musicale, j’ai fait des recherches afin de trouver des musiques en rapport avec les sectes. Pour le reste des musiques, j’en ai choisi qui pourrait plaire à tout le monde. Quoiqu’il en soit, c’était une expérience très enrichissante avec une équipe toujours bienveillante.</a:t>
            </a:r>
          </a:p>
        </p:txBody>
      </p:sp>
    </p:spTree>
    <p:extLst>
      <p:ext uri="{BB962C8B-B14F-4D97-AF65-F5344CB8AC3E}">
        <p14:creationId xmlns:p14="http://schemas.microsoft.com/office/powerpoint/2010/main" val="1490060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1C5445-9AEE-D141-A8D5-59F879F63F53}"/>
              </a:ext>
            </a:extLst>
          </p:cNvPr>
          <p:cNvSpPr>
            <a:spLocks noGrp="1"/>
          </p:cNvSpPr>
          <p:nvPr>
            <p:ph type="title"/>
          </p:nvPr>
        </p:nvSpPr>
        <p:spPr>
          <a:xfrm>
            <a:off x="4955458" y="639097"/>
            <a:ext cx="6593075" cy="1612490"/>
          </a:xfrm>
        </p:spPr>
        <p:txBody>
          <a:bodyPr>
            <a:normAutofit/>
          </a:bodyPr>
          <a:lstStyle/>
          <a:p>
            <a:pPr algn="ctr"/>
            <a:r>
              <a:rPr lang="fr-FR" b="1" dirty="0">
                <a:latin typeface="Abadi" panose="020B0604020104020204" pitchFamily="34" charset="0"/>
              </a:rPr>
              <a:t>François </a:t>
            </a:r>
            <a:r>
              <a:rPr lang="fr-FR" b="1" dirty="0" err="1">
                <a:latin typeface="Abadi" panose="020B0604020104020204" pitchFamily="34" charset="0"/>
              </a:rPr>
              <a:t>boyer</a:t>
            </a:r>
            <a:r>
              <a:rPr lang="fr-FR" b="1" dirty="0">
                <a:latin typeface="Abadi" panose="020B0604020104020204" pitchFamily="34" charset="0"/>
              </a:rPr>
              <a:t>- billet d’humeur</a:t>
            </a:r>
          </a:p>
        </p:txBody>
      </p:sp>
      <p:pic>
        <p:nvPicPr>
          <p:cNvPr id="5" name="Image 4" descr="Une image contenant personne, extérieur, ciel, homme&#10;&#10;Description générée automatiquement">
            <a:extLst>
              <a:ext uri="{FF2B5EF4-FFF2-40B4-BE49-F238E27FC236}">
                <a16:creationId xmlns:a16="http://schemas.microsoft.com/office/drawing/2014/main" id="{E6C08E05-7CE7-3148-A760-761061B5910D}"/>
              </a:ext>
            </a:extLst>
          </p:cNvPr>
          <p:cNvPicPr>
            <a:picLocks noChangeAspect="1"/>
          </p:cNvPicPr>
          <p:nvPr/>
        </p:nvPicPr>
        <p:blipFill rotWithShape="1">
          <a:blip r:embed="rId3"/>
          <a:srcRect l="3722" r="6146"/>
          <a:stretch/>
        </p:blipFill>
        <p:spPr>
          <a:xfrm>
            <a:off x="20" y="975"/>
            <a:ext cx="4635988" cy="6858000"/>
          </a:xfrm>
          <a:prstGeom prst="rect">
            <a:avLst/>
          </a:prstGeom>
        </p:spPr>
      </p:pic>
      <p:sp>
        <p:nvSpPr>
          <p:cNvPr id="3" name="Espace réservé du contenu 2">
            <a:extLst>
              <a:ext uri="{FF2B5EF4-FFF2-40B4-BE49-F238E27FC236}">
                <a16:creationId xmlns:a16="http://schemas.microsoft.com/office/drawing/2014/main" id="{A4F42A77-7592-CE41-AFA3-D90565CEA060}"/>
              </a:ext>
            </a:extLst>
          </p:cNvPr>
          <p:cNvSpPr>
            <a:spLocks noGrp="1"/>
          </p:cNvSpPr>
          <p:nvPr>
            <p:ph idx="1"/>
          </p:nvPr>
        </p:nvSpPr>
        <p:spPr>
          <a:xfrm>
            <a:off x="4636008" y="2251587"/>
            <a:ext cx="7555992" cy="3972232"/>
          </a:xfrm>
        </p:spPr>
        <p:txBody>
          <a:bodyPr>
            <a:normAutofit/>
          </a:bodyPr>
          <a:lstStyle/>
          <a:p>
            <a:pPr marL="0" indent="0" algn="just">
              <a:buNone/>
            </a:pPr>
            <a:r>
              <a:rPr lang="fr-FR" sz="2800" dirty="0">
                <a:latin typeface="Abadi" panose="020B0604020104020204" pitchFamily="34" charset="0"/>
              </a:rPr>
              <a:t>Pour cette matinale en production, j’étais au billet d’humeur. C’était ma première à ce poste, que je n’avais pas encore essayé en direct. J’ai essayé de développer un sujet qui polluait l’actualité, l’entrée du pronom « </a:t>
            </a:r>
            <a:r>
              <a:rPr lang="fr-FR" sz="2800" dirty="0" err="1">
                <a:latin typeface="Abadi" panose="020B0604020104020204" pitchFamily="34" charset="0"/>
              </a:rPr>
              <a:t>iel</a:t>
            </a:r>
            <a:r>
              <a:rPr lang="fr-FR" sz="2800" dirty="0">
                <a:latin typeface="Abadi" panose="020B0604020104020204" pitchFamily="34" charset="0"/>
              </a:rPr>
              <a:t> » dans le dictionnaire le Petit Robert. À voir si cela passera bien après le temps entre production et diffusion.</a:t>
            </a:r>
          </a:p>
        </p:txBody>
      </p:sp>
    </p:spTree>
    <p:extLst>
      <p:ext uri="{BB962C8B-B14F-4D97-AF65-F5344CB8AC3E}">
        <p14:creationId xmlns:p14="http://schemas.microsoft.com/office/powerpoint/2010/main" val="2995484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3A75D0-61E4-F547-9E82-A5968DF71F83}"/>
              </a:ext>
            </a:extLst>
          </p:cNvPr>
          <p:cNvSpPr>
            <a:spLocks noGrp="1"/>
          </p:cNvSpPr>
          <p:nvPr>
            <p:ph type="title"/>
          </p:nvPr>
        </p:nvSpPr>
        <p:spPr>
          <a:xfrm>
            <a:off x="4955458" y="639097"/>
            <a:ext cx="6593075" cy="1612490"/>
          </a:xfrm>
        </p:spPr>
        <p:txBody>
          <a:bodyPr>
            <a:normAutofit/>
          </a:bodyPr>
          <a:lstStyle/>
          <a:p>
            <a:r>
              <a:rPr lang="fr-FR" b="1" dirty="0">
                <a:latin typeface="Abadi" panose="020B0604020104020204" pitchFamily="34" charset="0"/>
              </a:rPr>
              <a:t>Penelope Jobert- Micro trottoir</a:t>
            </a:r>
            <a:endParaRPr lang="fr-FR" b="1">
              <a:latin typeface="Abadi" panose="020B0604020104020204" pitchFamily="34" charset="0"/>
            </a:endParaRPr>
          </a:p>
        </p:txBody>
      </p:sp>
      <p:pic>
        <p:nvPicPr>
          <p:cNvPr id="12" name="Image 11" descr="Une image contenant personne, femme&#10;&#10;Description générée automatiquement">
            <a:extLst>
              <a:ext uri="{FF2B5EF4-FFF2-40B4-BE49-F238E27FC236}">
                <a16:creationId xmlns:a16="http://schemas.microsoft.com/office/drawing/2014/main" id="{EF88973A-F8FD-4547-8A3D-0190080B1567}"/>
              </a:ext>
            </a:extLst>
          </p:cNvPr>
          <p:cNvPicPr>
            <a:picLocks noChangeAspect="1"/>
          </p:cNvPicPr>
          <p:nvPr/>
        </p:nvPicPr>
        <p:blipFill rotWithShape="1">
          <a:blip r:embed="rId3"/>
          <a:srcRect t="12145" r="-2" b="4643"/>
          <a:stretch/>
        </p:blipFill>
        <p:spPr>
          <a:xfrm>
            <a:off x="20" y="975"/>
            <a:ext cx="4635988" cy="6858000"/>
          </a:xfrm>
          <a:prstGeom prst="rect">
            <a:avLst/>
          </a:prstGeom>
        </p:spPr>
      </p:pic>
      <p:sp>
        <p:nvSpPr>
          <p:cNvPr id="3" name="Espace réservé du contenu 2">
            <a:extLst>
              <a:ext uri="{FF2B5EF4-FFF2-40B4-BE49-F238E27FC236}">
                <a16:creationId xmlns:a16="http://schemas.microsoft.com/office/drawing/2014/main" id="{D18B7264-8388-6F4E-9943-73B2691C5066}"/>
              </a:ext>
            </a:extLst>
          </p:cNvPr>
          <p:cNvSpPr>
            <a:spLocks noGrp="1"/>
          </p:cNvSpPr>
          <p:nvPr>
            <p:ph idx="1"/>
          </p:nvPr>
        </p:nvSpPr>
        <p:spPr>
          <a:xfrm>
            <a:off x="4788750" y="2246671"/>
            <a:ext cx="7403230" cy="3972232"/>
          </a:xfrm>
        </p:spPr>
        <p:txBody>
          <a:bodyPr>
            <a:noAutofit/>
          </a:bodyPr>
          <a:lstStyle/>
          <a:p>
            <a:pPr marL="0" indent="0" algn="just">
              <a:buNone/>
            </a:pPr>
            <a:r>
              <a:rPr lang="fr-FR" sz="2400" dirty="0">
                <a:latin typeface="Abadi" panose="020B0604020104020204" pitchFamily="34" charset="0"/>
              </a:rPr>
              <a:t>Cette production a été très compliqué par rapport au thème. En effet, mes camarades et moi avons eu du mal à trouver un thème qui correspond à tout le monde et aux exigences de chaque chronique. Après de nombreuses réflexions, on a chois le thème des sectes, thème compliqué pour les deux fonctions que je devais remplir : micro trottoir et programmation musicale. Concernant le micro-trottoir, beaucoup de passants ont refusé de répondre à ces questions. Il s’agit d’un thème assez tabous en France et encore plus difficile à aborder dans la rue. </a:t>
            </a:r>
          </a:p>
        </p:txBody>
      </p:sp>
    </p:spTree>
    <p:extLst>
      <p:ext uri="{BB962C8B-B14F-4D97-AF65-F5344CB8AC3E}">
        <p14:creationId xmlns:p14="http://schemas.microsoft.com/office/powerpoint/2010/main" val="26599495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Céleste</Template>
  <TotalTime>105</TotalTime>
  <Words>1121</Words>
  <Application>Microsoft Macintosh PowerPoint</Application>
  <PresentationFormat>Grand écran</PresentationFormat>
  <Paragraphs>27</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Abadi</vt:lpstr>
      <vt:lpstr>Apple Chancery</vt:lpstr>
      <vt:lpstr>Arial</vt:lpstr>
      <vt:lpstr>Calibri</vt:lpstr>
      <vt:lpstr>Calibri Light</vt:lpstr>
      <vt:lpstr>Céleste</vt:lpstr>
      <vt:lpstr>LES SECTES</vt:lpstr>
      <vt:lpstr>CHOIX DU SUJET </vt:lpstr>
      <vt:lpstr>CONDUCTEUR</vt:lpstr>
      <vt:lpstr>SPECTRE</vt:lpstr>
      <vt:lpstr>Sarah Coudert- Animation </vt:lpstr>
      <vt:lpstr>Alicia Gourlan- Régie technique</vt:lpstr>
      <vt:lpstr>PENELOPE JOBERT- PROGRAMMATION MUSICALE</vt:lpstr>
      <vt:lpstr>François boyer- billet d’humeur</vt:lpstr>
      <vt:lpstr>Penelope Jobert- Micro trottoir</vt:lpstr>
      <vt:lpstr>Sarah Coudert- Invité</vt:lpstr>
      <vt:lpstr>Sophie foliot- chronique libre</vt:lpstr>
      <vt:lpstr>Johanna beeckman- Chronique internationale</vt:lpstr>
      <vt:lpstr>Marie-Camille Chauvet- Chronique thématique</vt:lpstr>
      <vt:lpstr>Alicia Gourlan- Secrétaire de rédaction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SECTES</dc:title>
  <dc:creator>Alicia Gourlan</dc:creator>
  <cp:lastModifiedBy>Alicia Gourlan</cp:lastModifiedBy>
  <cp:revision>1</cp:revision>
  <dcterms:created xsi:type="dcterms:W3CDTF">2021-12-12T21:34:47Z</dcterms:created>
  <dcterms:modified xsi:type="dcterms:W3CDTF">2021-12-12T23:20:03Z</dcterms:modified>
</cp:coreProperties>
</file>