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80" r:id="rId3"/>
    <p:sldId id="278" r:id="rId4"/>
    <p:sldId id="272" r:id="rId5"/>
    <p:sldId id="260" r:id="rId6"/>
    <p:sldId id="257" r:id="rId7"/>
    <p:sldId id="268" r:id="rId8"/>
    <p:sldId id="266" r:id="rId9"/>
    <p:sldId id="270" r:id="rId10"/>
    <p:sldId id="283" r:id="rId11"/>
    <p:sldId id="263" r:id="rId12"/>
    <p:sldId id="276" r:id="rId13"/>
    <p:sldId id="281" r:id="rId14"/>
    <p:sldId id="282" r:id="rId15"/>
    <p:sldId id="279" r:id="rId16"/>
  </p:sldIdLst>
  <p:sldSz cx="9144000" cy="6858000" type="screen4x3"/>
  <p:notesSz cx="6858000" cy="1005998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4469" autoAdjust="0"/>
  </p:normalViewPr>
  <p:slideViewPr>
    <p:cSldViewPr>
      <p:cViewPr varScale="1">
        <p:scale>
          <a:sx n="65" d="100"/>
          <a:sy n="65" d="100"/>
        </p:scale>
        <p:origin x="-123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5029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5029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1FB53C-1002-46D6-990F-63DE5CCE02D4}" type="datetimeFigureOut">
              <a:rPr lang="fr-FR" smtClean="0"/>
              <a:t>03/12/2012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555243"/>
            <a:ext cx="2971800" cy="5029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9555243"/>
            <a:ext cx="2971800" cy="5029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3763F6-AB76-466B-AED0-2064D462D9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28980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5029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50299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0A0DBC-BE13-484E-80D2-D47B976E523C}" type="datetimeFigureOut">
              <a:rPr lang="fr-FR" smtClean="0"/>
              <a:t>03/12/2012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4400" y="754063"/>
            <a:ext cx="5029200" cy="3773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778494"/>
            <a:ext cx="5486400" cy="452699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555243"/>
            <a:ext cx="2971800" cy="5029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9555243"/>
            <a:ext cx="2971800" cy="50299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C85AB-9429-425E-91FF-159D0BE4ED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9199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C85AB-9429-425E-91FF-159D0BE4ED4C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51668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C85AB-9429-425E-91FF-159D0BE4ED4C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3713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La mobilisation des étudiants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reléve</a:t>
            </a:r>
            <a:r>
              <a:rPr lang="fr-FR" baseline="0" dirty="0" smtClean="0"/>
              <a:t> naturellement des enseignants et des personnels dans le cadre des actions organisées dans les établissement et dans les </a:t>
            </a:r>
            <a:r>
              <a:rPr lang="fr-FR" baseline="0" dirty="0" err="1" smtClean="0"/>
              <a:t>HubHouse</a:t>
            </a:r>
            <a:r>
              <a:rPr lang="fr-FR" baseline="0" dirty="0" smtClean="0"/>
              <a:t>.</a:t>
            </a:r>
          </a:p>
          <a:p>
            <a:r>
              <a:rPr lang="fr-FR" baseline="0" dirty="0" smtClean="0"/>
              <a:t>Ces actions permettent d’identifier les étudiants porteurs de d’une intention entrepreneuriale.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A7EFA1-A4A9-4299-997E-4AE111979096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8556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C85AB-9429-425E-91FF-159D0BE4ED4C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9754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C85AB-9429-425E-91FF-159D0BE4ED4C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9754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C85AB-9429-425E-91FF-159D0BE4ED4C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9754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C85AB-9429-425E-91FF-159D0BE4ED4C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9754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C85AB-9429-425E-91FF-159D0BE4ED4C}" type="slidenum">
              <a:rPr lang="fr-FR" smtClean="0"/>
              <a:t>14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9754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0C85AB-9429-425E-91FF-159D0BE4ED4C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51668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86F-7EF1-40ED-877A-7B5B13869DD2}" type="datetimeFigureOut">
              <a:rPr lang="fr-FR" smtClean="0"/>
              <a:pPr/>
              <a:t>03/12/2012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52BC-4E55-492E-820E-3DF2C97B948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86F-7EF1-40ED-877A-7B5B13869DD2}" type="datetimeFigureOut">
              <a:rPr lang="fr-FR" smtClean="0"/>
              <a:pPr/>
              <a:t>03/12/2012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52BC-4E55-492E-820E-3DF2C97B948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86F-7EF1-40ED-877A-7B5B13869DD2}" type="datetimeFigureOut">
              <a:rPr lang="fr-FR" smtClean="0"/>
              <a:pPr/>
              <a:t>03/12/2012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52BC-4E55-492E-820E-3DF2C97B948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86F-7EF1-40ED-877A-7B5B13869DD2}" type="datetimeFigureOut">
              <a:rPr lang="fr-FR" smtClean="0"/>
              <a:pPr/>
              <a:t>03/12/2012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52BC-4E55-492E-820E-3DF2C97B948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86F-7EF1-40ED-877A-7B5B13869DD2}" type="datetimeFigureOut">
              <a:rPr lang="fr-FR" smtClean="0"/>
              <a:pPr/>
              <a:t>03/12/2012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52BC-4E55-492E-820E-3DF2C97B948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86F-7EF1-40ED-877A-7B5B13869DD2}" type="datetimeFigureOut">
              <a:rPr lang="fr-FR" smtClean="0"/>
              <a:pPr/>
              <a:t>03/12/2012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52BC-4E55-492E-820E-3DF2C97B948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86F-7EF1-40ED-877A-7B5B13869DD2}" type="datetimeFigureOut">
              <a:rPr lang="fr-FR" smtClean="0"/>
              <a:pPr/>
              <a:t>03/12/2012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52BC-4E55-492E-820E-3DF2C97B948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86F-7EF1-40ED-877A-7B5B13869DD2}" type="datetimeFigureOut">
              <a:rPr lang="fr-FR" smtClean="0"/>
              <a:pPr/>
              <a:t>03/12/2012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52BC-4E55-492E-820E-3DF2C97B948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86F-7EF1-40ED-877A-7B5B13869DD2}" type="datetimeFigureOut">
              <a:rPr lang="fr-FR" smtClean="0"/>
              <a:pPr/>
              <a:t>03/12/2012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52BC-4E55-492E-820E-3DF2C97B948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86F-7EF1-40ED-877A-7B5B13869DD2}" type="datetimeFigureOut">
              <a:rPr lang="fr-FR" smtClean="0"/>
              <a:pPr/>
              <a:t>03/12/2012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52BC-4E55-492E-820E-3DF2C97B948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C386F-7EF1-40ED-877A-7B5B13869DD2}" type="datetimeFigureOut">
              <a:rPr lang="fr-FR" smtClean="0"/>
              <a:pPr/>
              <a:t>03/12/2012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452BC-4E55-492E-820E-3DF2C97B948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C386F-7EF1-40ED-877A-7B5B13869DD2}" type="datetimeFigureOut">
              <a:rPr lang="fr-FR" smtClean="0"/>
              <a:pPr/>
              <a:t>03/12/2012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452BC-4E55-492E-820E-3DF2C97B948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g"/><Relationship Id="rId5" Type="http://schemas.openxmlformats.org/officeDocument/2006/relationships/image" Target="../media/image3.jpeg"/><Relationship Id="rId4" Type="http://schemas.openxmlformats.org/officeDocument/2006/relationships/image" Target="../media/image16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19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hubhous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835696" y="548680"/>
            <a:ext cx="5258220" cy="2198352"/>
          </a:xfrm>
          <a:prstGeom prst="rect">
            <a:avLst/>
          </a:prstGeom>
        </p:spPr>
      </p:pic>
      <p:pic>
        <p:nvPicPr>
          <p:cNvPr id="5" name="Image 4" descr="logoPE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711558" y="5605290"/>
            <a:ext cx="1128596" cy="642221"/>
          </a:xfrm>
          <a:prstGeom prst="rect">
            <a:avLst/>
          </a:prstGeom>
        </p:spPr>
      </p:pic>
      <p:pic>
        <p:nvPicPr>
          <p:cNvPr id="6" name="Image 5" descr="logotypeLille1-QUADRI-IMPRESSIO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63331" y="5605290"/>
            <a:ext cx="1507064" cy="602315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539552" y="3140968"/>
            <a:ext cx="81369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/>
              <a:t>Un nouvel espace pour que vos idées et vos projets prennent forme !</a:t>
            </a:r>
            <a:endParaRPr lang="fr-FR" sz="3600" dirty="0"/>
          </a:p>
        </p:txBody>
      </p:sp>
      <p:pic>
        <p:nvPicPr>
          <p:cNvPr id="1026" name="Picture 2" descr="bandeau dossier CPER P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5661354"/>
            <a:ext cx="3384376" cy="586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123728" y="476672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En 2012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339752" y="1368073"/>
            <a:ext cx="640871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fr-FR" sz="2800" dirty="0" smtClean="0"/>
              <a:t> 18 projets accompagnés</a:t>
            </a:r>
          </a:p>
          <a:p>
            <a:pPr marL="914400" lvl="1" indent="-457200" algn="just">
              <a:buFont typeface="Arial" pitchFamily="34" charset="0"/>
              <a:buChar char="•"/>
            </a:pPr>
            <a:r>
              <a:rPr lang="fr-FR" sz="2800" dirty="0" smtClean="0"/>
              <a:t>Dont 13 nouveaux projets en 2012</a:t>
            </a:r>
          </a:p>
          <a:p>
            <a:pPr marL="1371600" lvl="2" indent="-457200" algn="just">
              <a:buFont typeface="Courier New" pitchFamily="49" charset="0"/>
              <a:buChar char="o"/>
            </a:pPr>
            <a:r>
              <a:rPr lang="fr-FR" sz="2800" dirty="0" smtClean="0"/>
              <a:t> 2 TIC</a:t>
            </a:r>
          </a:p>
          <a:p>
            <a:pPr marL="1371600" lvl="2" indent="-457200" algn="just">
              <a:buFont typeface="Courier New" pitchFamily="49" charset="0"/>
              <a:buChar char="o"/>
            </a:pPr>
            <a:r>
              <a:rPr lang="fr-FR" sz="2800" dirty="0" smtClean="0"/>
              <a:t> 7 Services</a:t>
            </a:r>
          </a:p>
          <a:p>
            <a:pPr marL="1371600" lvl="2" indent="-457200" algn="just">
              <a:buFont typeface="Courier New" pitchFamily="49" charset="0"/>
              <a:buChar char="o"/>
            </a:pPr>
            <a:r>
              <a:rPr lang="fr-FR" sz="2800" dirty="0"/>
              <a:t> </a:t>
            </a:r>
            <a:r>
              <a:rPr lang="fr-FR" sz="2800" dirty="0" smtClean="0"/>
              <a:t>1 E-commerce</a:t>
            </a:r>
          </a:p>
          <a:p>
            <a:pPr marL="1371600" lvl="2" indent="-457200" algn="just">
              <a:buFont typeface="Courier New" pitchFamily="49" charset="0"/>
              <a:buChar char="o"/>
            </a:pPr>
            <a:r>
              <a:rPr lang="fr-FR" sz="2800" dirty="0"/>
              <a:t> </a:t>
            </a:r>
            <a:r>
              <a:rPr lang="fr-FR" sz="2800" dirty="0" smtClean="0"/>
              <a:t>3 Commerces</a:t>
            </a:r>
          </a:p>
          <a:p>
            <a:pPr lvl="2" algn="just">
              <a:buFont typeface="Wingdings" pitchFamily="2" charset="2"/>
              <a:buChar char="ü"/>
            </a:pPr>
            <a:endParaRPr lang="fr-FR" sz="2800" dirty="0" smtClean="0"/>
          </a:p>
          <a:p>
            <a:pPr algn="just">
              <a:buFont typeface="Wingdings" pitchFamily="2" charset="2"/>
              <a:buChar char="ü"/>
            </a:pPr>
            <a:r>
              <a:rPr lang="fr-FR" sz="2800" dirty="0" smtClean="0"/>
              <a:t> 24 Etudiants accompagnés</a:t>
            </a:r>
          </a:p>
          <a:p>
            <a:pPr algn="just">
              <a:buFont typeface="Wingdings" pitchFamily="2" charset="2"/>
              <a:buChar char="ü"/>
            </a:pPr>
            <a:endParaRPr lang="fr-FR" sz="2800" dirty="0"/>
          </a:p>
          <a:p>
            <a:pPr algn="just">
              <a:buFont typeface="Wingdings" pitchFamily="2" charset="2"/>
              <a:buChar char="ü"/>
            </a:pPr>
            <a:endParaRPr lang="fr-FR" sz="2800" dirty="0"/>
          </a:p>
          <a:p>
            <a:pPr algn="just">
              <a:buFont typeface="Wingdings" pitchFamily="2" charset="2"/>
              <a:buChar char="ü"/>
            </a:pPr>
            <a:endParaRPr lang="fr-FR" sz="2800" dirty="0"/>
          </a:p>
          <a:p>
            <a:pPr algn="just">
              <a:buFont typeface="Wingdings" pitchFamily="2" charset="2"/>
              <a:buChar char="ü"/>
            </a:pPr>
            <a:endParaRPr lang="fr-FR" sz="2800" dirty="0" smtClean="0"/>
          </a:p>
        </p:txBody>
      </p:sp>
      <p:pic>
        <p:nvPicPr>
          <p:cNvPr id="11" name="Espace réservé du contenu 3" descr="hubhouse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020272" y="5890290"/>
            <a:ext cx="1941960" cy="811893"/>
          </a:xfr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094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904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2123728" y="1412776"/>
            <a:ext cx="64807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Localisation Géographique</a:t>
            </a:r>
          </a:p>
          <a:p>
            <a:endParaRPr lang="fr-FR" sz="2400" dirty="0"/>
          </a:p>
          <a:p>
            <a:pPr algn="ctr"/>
            <a:r>
              <a:rPr lang="fr-FR" sz="2400" dirty="0" smtClean="0"/>
              <a:t>Université Lille 1</a:t>
            </a:r>
          </a:p>
          <a:p>
            <a:pPr algn="ctr"/>
            <a:r>
              <a:rPr lang="fr-FR" sz="2400" dirty="0" smtClean="0"/>
              <a:t>Cité Scientifique</a:t>
            </a:r>
          </a:p>
          <a:p>
            <a:pPr algn="ctr"/>
            <a:r>
              <a:rPr lang="fr-FR" sz="2400" b="1" dirty="0" smtClean="0"/>
              <a:t>Bâtiment SUP-SUAIO</a:t>
            </a:r>
          </a:p>
          <a:p>
            <a:pPr algn="ctr"/>
            <a:r>
              <a:rPr lang="fr-FR" sz="2400" dirty="0" smtClean="0"/>
              <a:t>Avenue Carl GRAUSS</a:t>
            </a:r>
          </a:p>
          <a:p>
            <a:pPr algn="ctr"/>
            <a:r>
              <a:rPr lang="fr-FR" sz="2400" dirty="0" smtClean="0"/>
              <a:t>59655 Villeneuve d’Ascq</a:t>
            </a:r>
          </a:p>
          <a:p>
            <a:pPr algn="ctr"/>
            <a:endParaRPr lang="fr-FR" sz="2400" dirty="0"/>
          </a:p>
          <a:p>
            <a:pPr algn="ctr"/>
            <a:r>
              <a:rPr lang="fr-FR" sz="2400" dirty="0" smtClean="0"/>
              <a:t>03 20 43 40 59</a:t>
            </a:r>
          </a:p>
          <a:p>
            <a:pPr algn="ctr"/>
            <a:r>
              <a:rPr lang="fr-FR" sz="2400" dirty="0"/>
              <a:t>o</a:t>
            </a:r>
            <a:r>
              <a:rPr lang="fr-FR" sz="2400" dirty="0" smtClean="0"/>
              <a:t>livier.lanselle@univ-lille1.fr</a:t>
            </a:r>
          </a:p>
        </p:txBody>
      </p:sp>
      <p:pic>
        <p:nvPicPr>
          <p:cNvPr id="7" name="Espace réservé du contenu 3" descr="hubhous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020272" y="5890290"/>
            <a:ext cx="1941960" cy="811893"/>
          </a:xfr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09482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Espace réservé du contenu 3" descr="hubhouse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020272" y="5890290"/>
            <a:ext cx="1941960" cy="811893"/>
          </a:xfrm>
        </p:spPr>
      </p:pic>
      <p:sp>
        <p:nvSpPr>
          <p:cNvPr id="2" name="Rectangle 1"/>
          <p:cNvSpPr/>
          <p:nvPr/>
        </p:nvSpPr>
        <p:spPr>
          <a:xfrm>
            <a:off x="2195736" y="1268760"/>
            <a:ext cx="644243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>
                <a:solidFill>
                  <a:srgbClr val="000000"/>
                </a:solidFill>
                <a:latin typeface="Arial" pitchFamily="34" charset="0"/>
              </a:rPr>
              <a:t>Le test MACE </a:t>
            </a:r>
          </a:p>
          <a:p>
            <a:endParaRPr lang="fr-FR" sz="2400" dirty="0">
              <a:solidFill>
                <a:srgbClr val="000000"/>
              </a:solidFill>
              <a:latin typeface="Arial" pitchFamily="34" charset="0"/>
            </a:endParaRPr>
          </a:p>
          <a:p>
            <a:pPr algn="just"/>
            <a:r>
              <a:rPr lang="fr-FR" sz="2000" dirty="0" smtClean="0">
                <a:solidFill>
                  <a:srgbClr val="000000"/>
                </a:solidFill>
                <a:latin typeface="Arial" pitchFamily="34" charset="0"/>
              </a:rPr>
              <a:t>a </a:t>
            </a:r>
            <a:r>
              <a:rPr lang="fr-FR" sz="2000" dirty="0">
                <a:solidFill>
                  <a:srgbClr val="000000"/>
                </a:solidFill>
                <a:latin typeface="Arial" pitchFamily="34" charset="0"/>
              </a:rPr>
              <a:t>vocation à évaluer le Potentiel Entrepreneurial du porteur de projet et traite des compétences transversales du métier de dirigeant. </a:t>
            </a:r>
          </a:p>
          <a:p>
            <a:endParaRPr lang="fr-FR" sz="2000" dirty="0">
              <a:solidFill>
                <a:srgbClr val="000000"/>
              </a:solidFill>
              <a:latin typeface="Arial" pitchFamily="34" charset="0"/>
            </a:endParaRPr>
          </a:p>
          <a:p>
            <a:pPr algn="just"/>
            <a:r>
              <a:rPr lang="fr-FR" sz="2000" dirty="0" smtClean="0">
                <a:solidFill>
                  <a:srgbClr val="000000"/>
                </a:solidFill>
                <a:latin typeface="Arial" pitchFamily="34" charset="0"/>
              </a:rPr>
              <a:t>Il </a:t>
            </a:r>
            <a:r>
              <a:rPr lang="fr-FR" sz="2000" dirty="0">
                <a:solidFill>
                  <a:srgbClr val="000000"/>
                </a:solidFill>
                <a:latin typeface="Arial" pitchFamily="34" charset="0"/>
              </a:rPr>
              <a:t>s’articule autour de trois axes fondamentaux : </a:t>
            </a:r>
            <a:r>
              <a:rPr lang="fr-FR" sz="2000" u="sng" dirty="0">
                <a:solidFill>
                  <a:srgbClr val="000000"/>
                </a:solidFill>
                <a:latin typeface="Arial" pitchFamily="34" charset="0"/>
              </a:rPr>
              <a:t>M</a:t>
            </a:r>
            <a:r>
              <a:rPr lang="fr-FR" sz="2000" dirty="0">
                <a:solidFill>
                  <a:srgbClr val="000000"/>
                </a:solidFill>
                <a:latin typeface="Arial" pitchFamily="34" charset="0"/>
              </a:rPr>
              <a:t>otivations, </a:t>
            </a:r>
            <a:r>
              <a:rPr lang="fr-FR" sz="2000" u="sng" dirty="0">
                <a:solidFill>
                  <a:srgbClr val="000000"/>
                </a:solidFill>
                <a:latin typeface="Arial" pitchFamily="34" charset="0"/>
              </a:rPr>
              <a:t>A</a:t>
            </a:r>
            <a:r>
              <a:rPr lang="fr-FR" sz="2000" dirty="0">
                <a:solidFill>
                  <a:srgbClr val="000000"/>
                </a:solidFill>
                <a:latin typeface="Arial" pitchFamily="34" charset="0"/>
              </a:rPr>
              <a:t>ptitudes et </a:t>
            </a:r>
            <a:r>
              <a:rPr lang="fr-FR" sz="2000" u="sng" dirty="0">
                <a:solidFill>
                  <a:srgbClr val="000000"/>
                </a:solidFill>
                <a:latin typeface="Arial" pitchFamily="34" charset="0"/>
              </a:rPr>
              <a:t>C</a:t>
            </a:r>
            <a:r>
              <a:rPr lang="fr-FR" sz="2000" dirty="0">
                <a:solidFill>
                  <a:srgbClr val="000000"/>
                </a:solidFill>
                <a:latin typeface="Arial" pitchFamily="34" charset="0"/>
              </a:rPr>
              <a:t>omportement </a:t>
            </a:r>
            <a:r>
              <a:rPr lang="fr-FR" sz="2000" u="sng" dirty="0">
                <a:solidFill>
                  <a:srgbClr val="000000"/>
                </a:solidFill>
                <a:latin typeface="Arial" pitchFamily="34" charset="0"/>
              </a:rPr>
              <a:t>E</a:t>
            </a:r>
            <a:r>
              <a:rPr lang="fr-FR" sz="2000" dirty="0">
                <a:solidFill>
                  <a:srgbClr val="000000"/>
                </a:solidFill>
                <a:latin typeface="Arial" pitchFamily="34" charset="0"/>
              </a:rPr>
              <a:t>ntrepreneurial = MACE</a:t>
            </a:r>
          </a:p>
          <a:p>
            <a:endParaRPr lang="fr-FR" sz="2000" dirty="0">
              <a:solidFill>
                <a:srgbClr val="000000"/>
              </a:solidFill>
              <a:latin typeface="Arial" pitchFamily="34" charset="0"/>
            </a:endParaRPr>
          </a:p>
          <a:p>
            <a:r>
              <a:rPr lang="fr-FR" sz="2000" dirty="0">
                <a:solidFill>
                  <a:srgbClr val="000000"/>
                </a:solidFill>
                <a:latin typeface="Arial" pitchFamily="34" charset="0"/>
              </a:rPr>
              <a:t>Il existe deux tests :</a:t>
            </a:r>
          </a:p>
          <a:p>
            <a:endParaRPr lang="fr-FR" sz="2000" dirty="0">
              <a:solidFill>
                <a:srgbClr val="000000"/>
              </a:solidFill>
              <a:latin typeface="Arial" pitchFamily="34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fr-FR" sz="2000" dirty="0">
                <a:solidFill>
                  <a:srgbClr val="000000"/>
                </a:solidFill>
                <a:latin typeface="Arial" pitchFamily="34" charset="0"/>
              </a:rPr>
              <a:t> Test Mace découverte : 5 minutes</a:t>
            </a:r>
          </a:p>
          <a:p>
            <a:pPr lvl="2">
              <a:buFont typeface="Wingdings" pitchFamily="2" charset="2"/>
              <a:buChar char="ü"/>
            </a:pPr>
            <a:r>
              <a:rPr lang="fr-FR" sz="2000" dirty="0">
                <a:solidFill>
                  <a:srgbClr val="000000"/>
                </a:solidFill>
                <a:latin typeface="Arial" pitchFamily="34" charset="0"/>
              </a:rPr>
              <a:t> Test Mace </a:t>
            </a:r>
            <a:r>
              <a:rPr lang="fr-FR" sz="2000" dirty="0" err="1">
                <a:solidFill>
                  <a:srgbClr val="000000"/>
                </a:solidFill>
                <a:latin typeface="Arial" pitchFamily="34" charset="0"/>
              </a:rPr>
              <a:t>diagnotic</a:t>
            </a:r>
            <a:r>
              <a:rPr lang="fr-FR" sz="2000" dirty="0">
                <a:solidFill>
                  <a:srgbClr val="000000"/>
                </a:solidFill>
                <a:latin typeface="Arial" pitchFamily="34" charset="0"/>
              </a:rPr>
              <a:t> : 20 minutes</a:t>
            </a:r>
            <a:endParaRPr lang="fr-FR" sz="2000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363" y="620688"/>
            <a:ext cx="1775411" cy="1152128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094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58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Espace réservé du contenu 3" descr="hubhouse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020272" y="5890290"/>
            <a:ext cx="1941960" cy="811893"/>
          </a:xfrm>
        </p:spPr>
      </p:pic>
      <p:sp>
        <p:nvSpPr>
          <p:cNvPr id="2" name="Rectangle 1"/>
          <p:cNvSpPr/>
          <p:nvPr/>
        </p:nvSpPr>
        <p:spPr>
          <a:xfrm>
            <a:off x="2195736" y="692696"/>
            <a:ext cx="6442430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000000"/>
                </a:solidFill>
                <a:latin typeface="Arial" pitchFamily="34" charset="0"/>
              </a:rPr>
              <a:t>Les Formations au sein de notre université</a:t>
            </a:r>
            <a:endParaRPr lang="fr-FR" sz="2400" dirty="0">
              <a:solidFill>
                <a:srgbClr val="000000"/>
              </a:solidFill>
              <a:latin typeface="Arial" pitchFamily="34" charset="0"/>
            </a:endParaRPr>
          </a:p>
          <a:p>
            <a:endParaRPr lang="fr-FR" sz="2400" dirty="0" smtClean="0">
              <a:solidFill>
                <a:srgbClr val="000000"/>
              </a:solidFill>
              <a:latin typeface="Arial" pitchFamily="34" charset="0"/>
            </a:endParaRPr>
          </a:p>
          <a:p>
            <a:endParaRPr lang="fr-FR" sz="2400" dirty="0">
              <a:solidFill>
                <a:srgbClr val="000000"/>
              </a:solidFill>
              <a:latin typeface="Arial" pitchFamily="34" charset="0"/>
            </a:endParaRPr>
          </a:p>
          <a:p>
            <a:endParaRPr lang="fr-FR" sz="2400" dirty="0" smtClean="0">
              <a:solidFill>
                <a:srgbClr val="000000"/>
              </a:solidFill>
              <a:latin typeface="Arial" pitchFamily="34" charset="0"/>
            </a:endParaRPr>
          </a:p>
          <a:p>
            <a:endParaRPr lang="fr-FR" sz="2400" dirty="0">
              <a:solidFill>
                <a:srgbClr val="000000"/>
              </a:solidFill>
              <a:latin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fr-FR" sz="2000" b="1" dirty="0" smtClean="0">
                <a:solidFill>
                  <a:srgbClr val="000000"/>
                </a:solidFill>
                <a:latin typeface="Arial" pitchFamily="34" charset="0"/>
              </a:rPr>
              <a:t>Une Licence </a:t>
            </a:r>
            <a:r>
              <a:rPr lang="fr-FR" sz="2000" b="1" dirty="0">
                <a:solidFill>
                  <a:srgbClr val="000000"/>
                </a:solidFill>
                <a:latin typeface="Arial" pitchFamily="34" charset="0"/>
              </a:rPr>
              <a:t>P</a:t>
            </a:r>
            <a:r>
              <a:rPr lang="fr-FR" sz="2000" b="1" dirty="0" smtClean="0">
                <a:solidFill>
                  <a:srgbClr val="000000"/>
                </a:solidFill>
                <a:latin typeface="Arial" pitchFamily="34" charset="0"/>
              </a:rPr>
              <a:t>ro :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fr-FR" sz="800" dirty="0" smtClean="0">
              <a:solidFill>
                <a:srgbClr val="000000"/>
              </a:solidFill>
              <a:latin typeface="Arial" pitchFamily="34" charset="0"/>
            </a:endParaRPr>
          </a:p>
          <a:p>
            <a:pPr algn="ctr"/>
            <a:r>
              <a:rPr lang="fr-FR" sz="2000" dirty="0" smtClean="0">
                <a:solidFill>
                  <a:srgbClr val="000000"/>
                </a:solidFill>
                <a:latin typeface="Arial" pitchFamily="34" charset="0"/>
              </a:rPr>
              <a:t>Métiers de l’Entrepreneuriat </a:t>
            </a:r>
          </a:p>
          <a:p>
            <a:pPr algn="ctr"/>
            <a:r>
              <a:rPr lang="fr-FR" sz="2000" dirty="0" smtClean="0">
                <a:solidFill>
                  <a:srgbClr val="000000"/>
                </a:solidFill>
                <a:latin typeface="Arial" pitchFamily="34" charset="0"/>
              </a:rPr>
              <a:t>et Développement de la PME</a:t>
            </a:r>
          </a:p>
          <a:p>
            <a:pPr algn="ctr"/>
            <a:endParaRPr lang="fr-FR" sz="2000" dirty="0" smtClean="0">
              <a:solidFill>
                <a:srgbClr val="000000"/>
              </a:solidFill>
              <a:latin typeface="Arial" pitchFamily="34" charset="0"/>
            </a:endParaRPr>
          </a:p>
          <a:p>
            <a:pPr algn="ctr"/>
            <a:r>
              <a:rPr lang="fr-FR" sz="1600" b="1" dirty="0" smtClean="0">
                <a:solidFill>
                  <a:srgbClr val="000000"/>
                </a:solidFill>
                <a:latin typeface="Arial" pitchFamily="34" charset="0"/>
              </a:rPr>
              <a:t>Responsable  : Jérôme ILBERT</a:t>
            </a:r>
          </a:p>
          <a:p>
            <a:pPr algn="ctr"/>
            <a:endParaRPr lang="fr-FR" sz="2000" dirty="0">
              <a:solidFill>
                <a:srgbClr val="000000"/>
              </a:solidFill>
              <a:latin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fr-FR" sz="2000" b="1" dirty="0" smtClean="0">
                <a:solidFill>
                  <a:srgbClr val="000000"/>
                </a:solidFill>
                <a:latin typeface="Arial" pitchFamily="34" charset="0"/>
              </a:rPr>
              <a:t>Un Master 2 :</a:t>
            </a:r>
          </a:p>
          <a:p>
            <a:pPr marL="342900" indent="-342900">
              <a:buFont typeface="Arial" pitchFamily="34" charset="0"/>
              <a:buChar char="•"/>
            </a:pPr>
            <a:endParaRPr lang="fr-FR" sz="800" dirty="0" smtClean="0">
              <a:solidFill>
                <a:srgbClr val="000000"/>
              </a:solidFill>
              <a:latin typeface="Arial" pitchFamily="34" charset="0"/>
            </a:endParaRPr>
          </a:p>
          <a:p>
            <a:pPr algn="ctr"/>
            <a:r>
              <a:rPr lang="fr-FR" sz="2000" dirty="0" smtClean="0">
                <a:solidFill>
                  <a:srgbClr val="000000"/>
                </a:solidFill>
                <a:latin typeface="Arial" pitchFamily="34" charset="0"/>
              </a:rPr>
              <a:t>Entrepreneuriat et Management de l’Innovation</a:t>
            </a:r>
          </a:p>
          <a:p>
            <a:pPr algn="ctr"/>
            <a:endParaRPr lang="fr-FR" sz="2000" dirty="0">
              <a:solidFill>
                <a:srgbClr val="000000"/>
              </a:solidFill>
              <a:latin typeface="Arial" pitchFamily="34" charset="0"/>
            </a:endParaRPr>
          </a:p>
          <a:p>
            <a:pPr algn="ctr"/>
            <a:r>
              <a:rPr lang="fr-FR" sz="1600" b="1" dirty="0" smtClean="0">
                <a:solidFill>
                  <a:srgbClr val="000000"/>
                </a:solidFill>
                <a:latin typeface="Arial" pitchFamily="34" charset="0"/>
              </a:rPr>
              <a:t>Responsable : Mme Pascale LEPERS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268760"/>
            <a:ext cx="807434" cy="864096"/>
          </a:xfrm>
          <a:prstGeom prst="rect">
            <a:avLst/>
          </a:prstGeom>
        </p:spPr>
      </p:pic>
      <p:pic>
        <p:nvPicPr>
          <p:cNvPr id="7" name="Image 6" descr="logotypeLille1-QUADRI-IMPRESSIO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220072" y="1357096"/>
            <a:ext cx="2000688" cy="799597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094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7421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Espace réservé du contenu 3" descr="hubhouse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020272" y="5890290"/>
            <a:ext cx="1941960" cy="811893"/>
          </a:xfrm>
        </p:spPr>
      </p:pic>
      <p:sp>
        <p:nvSpPr>
          <p:cNvPr id="2" name="Rectangle 1"/>
          <p:cNvSpPr/>
          <p:nvPr/>
        </p:nvSpPr>
        <p:spPr>
          <a:xfrm>
            <a:off x="2195736" y="692696"/>
            <a:ext cx="644243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000000"/>
                </a:solidFill>
                <a:latin typeface="Arial" pitchFamily="34" charset="0"/>
              </a:rPr>
              <a:t>Les actions 2013</a:t>
            </a:r>
            <a:endParaRPr lang="fr-FR" sz="2400" dirty="0">
              <a:solidFill>
                <a:srgbClr val="000000"/>
              </a:solidFill>
              <a:latin typeface="Arial" pitchFamily="34" charset="0"/>
            </a:endParaRPr>
          </a:p>
          <a:p>
            <a:endParaRPr lang="fr-FR" sz="2400" dirty="0">
              <a:solidFill>
                <a:srgbClr val="000000"/>
              </a:solidFill>
              <a:latin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fr-FR" sz="2000" b="1" dirty="0" smtClean="0">
                <a:solidFill>
                  <a:srgbClr val="000000"/>
                </a:solidFill>
                <a:latin typeface="Arial" pitchFamily="34" charset="0"/>
              </a:rPr>
              <a:t>Les </a:t>
            </a:r>
            <a:r>
              <a:rPr lang="fr-FR" sz="2000" b="1" dirty="0">
                <a:solidFill>
                  <a:srgbClr val="000000"/>
                </a:solidFill>
                <a:latin typeface="Arial" pitchFamily="34" charset="0"/>
              </a:rPr>
              <a:t>A</a:t>
            </a:r>
            <a:r>
              <a:rPr lang="fr-FR" sz="2000" b="1" dirty="0" smtClean="0">
                <a:solidFill>
                  <a:srgbClr val="000000"/>
                </a:solidFill>
                <a:latin typeface="Arial" pitchFamily="34" charset="0"/>
              </a:rPr>
              <a:t>ctions Entreprendre</a:t>
            </a:r>
            <a:r>
              <a:rPr lang="fr-FR" sz="2000" dirty="0" smtClean="0">
                <a:solidFill>
                  <a:srgbClr val="000000"/>
                </a:solidFill>
                <a:latin typeface="Arial" pitchFamily="34" charset="0"/>
              </a:rPr>
              <a:t> : 6 matinées thématiques pour découvrir l’entrepreneuriat et la création d’entreprise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fr-FR" sz="2000" dirty="0">
              <a:solidFill>
                <a:srgbClr val="000000"/>
              </a:solidFill>
              <a:latin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fr-FR" sz="2000" b="1" dirty="0" smtClean="0">
                <a:solidFill>
                  <a:srgbClr val="000000"/>
                </a:solidFill>
                <a:latin typeface="Arial" pitchFamily="34" charset="0"/>
              </a:rPr>
              <a:t>Le Challenge 30 heures pour Créer </a:t>
            </a:r>
            <a:r>
              <a:rPr lang="fr-FR" sz="2000" dirty="0" smtClean="0">
                <a:solidFill>
                  <a:srgbClr val="000000"/>
                </a:solidFill>
                <a:latin typeface="Arial" pitchFamily="34" charset="0"/>
              </a:rPr>
              <a:t>organisé par la maison de l’entrepreneuriat pendant le salon créer (16, 17 et 18 septembre 2013)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fr-FR" sz="2000" dirty="0">
              <a:solidFill>
                <a:srgbClr val="000000"/>
              </a:solidFill>
              <a:latin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r>
              <a:rPr lang="fr-FR" sz="2000" b="1" dirty="0" smtClean="0">
                <a:solidFill>
                  <a:srgbClr val="000000"/>
                </a:solidFill>
                <a:latin typeface="Arial" pitchFamily="34" charset="0"/>
              </a:rPr>
              <a:t>La Journée Régional Entrepreneuriat</a:t>
            </a:r>
            <a:r>
              <a:rPr lang="fr-FR" sz="2000" dirty="0" smtClean="0">
                <a:solidFill>
                  <a:srgbClr val="000000"/>
                </a:solidFill>
                <a:latin typeface="Arial" pitchFamily="34" charset="0"/>
              </a:rPr>
              <a:t> au mois de novembre ( Jeudi 14 novembre 2013)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fr-FR" sz="2000" dirty="0">
              <a:solidFill>
                <a:srgbClr val="000000"/>
              </a:solidFill>
              <a:latin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fr-FR" sz="2000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fr-FR" sz="2000" dirty="0">
              <a:solidFill>
                <a:srgbClr val="000000"/>
              </a:solidFill>
              <a:latin typeface="Arial" pitchFamily="34" charset="0"/>
            </a:endParaRPr>
          </a:p>
          <a:p>
            <a:pPr marL="342900" indent="-342900" algn="just">
              <a:buFont typeface="Arial" pitchFamily="34" charset="0"/>
              <a:buChar char="•"/>
            </a:pPr>
            <a:endParaRPr lang="fr-FR" sz="2000" dirty="0" smtClean="0">
              <a:solidFill>
                <a:srgbClr val="000000"/>
              </a:solidFill>
              <a:latin typeface="Arial" pitchFamily="34" charset="0"/>
            </a:endParaRPr>
          </a:p>
          <a:p>
            <a:pPr marL="800100" lvl="1" indent="-342900" algn="just">
              <a:buFont typeface="Arial" pitchFamily="34" charset="0"/>
              <a:buChar char="•"/>
            </a:pPr>
            <a:endParaRPr lang="fr-FR" sz="2000" b="1" dirty="0" smtClean="0">
              <a:solidFill>
                <a:srgbClr val="000000"/>
              </a:solidFill>
              <a:latin typeface="Arial" pitchFamily="34" charset="0"/>
            </a:endParaRPr>
          </a:p>
          <a:p>
            <a:pPr algn="ctr"/>
            <a:endParaRPr lang="fr-FR" sz="2000" dirty="0" smtClean="0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69"/>
            <a:ext cx="19094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2516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hubhous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1760" y="332656"/>
            <a:ext cx="5258220" cy="2198352"/>
          </a:xfrm>
          <a:prstGeom prst="rect">
            <a:avLst/>
          </a:prstGeom>
        </p:spPr>
      </p:pic>
      <p:pic>
        <p:nvPicPr>
          <p:cNvPr id="5" name="Image 4" descr="logoPE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724128" y="4711741"/>
            <a:ext cx="1512168" cy="860491"/>
          </a:xfrm>
          <a:prstGeom prst="rect">
            <a:avLst/>
          </a:prstGeom>
        </p:spPr>
      </p:pic>
      <p:pic>
        <p:nvPicPr>
          <p:cNvPr id="6" name="Image 5" descr="logotypeLille1-QUADRI-IMPRESSIO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133703" y="4797152"/>
            <a:ext cx="2211780" cy="883963"/>
          </a:xfrm>
          <a:prstGeom prst="rect">
            <a:avLst/>
          </a:prstGeom>
        </p:spPr>
      </p:pic>
      <p:sp>
        <p:nvSpPr>
          <p:cNvPr id="9" name="ZoneTexte 8"/>
          <p:cNvSpPr txBox="1"/>
          <p:nvPr/>
        </p:nvSpPr>
        <p:spPr>
          <a:xfrm>
            <a:off x="555088" y="2725469"/>
            <a:ext cx="81369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dirty="0" smtClean="0"/>
              <a:t>Questions ? </a:t>
            </a:r>
            <a:endParaRPr lang="fr-FR" sz="6000" dirty="0"/>
          </a:p>
        </p:txBody>
      </p:sp>
      <p:pic>
        <p:nvPicPr>
          <p:cNvPr id="1026" name="Picture 2" descr="bandeau dossier CPER PO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5871346"/>
            <a:ext cx="5366044" cy="929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094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355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hubhous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020272" y="5890290"/>
            <a:ext cx="1941960" cy="811893"/>
          </a:xfrm>
        </p:spPr>
      </p:pic>
      <p:sp>
        <p:nvSpPr>
          <p:cNvPr id="7" name="ZoneTexte 6"/>
          <p:cNvSpPr txBox="1"/>
          <p:nvPr/>
        </p:nvSpPr>
        <p:spPr>
          <a:xfrm>
            <a:off x="2634602" y="1579752"/>
            <a:ext cx="6048673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itchFamily="2" charset="2"/>
              <a:buChar char="§"/>
            </a:pPr>
            <a:r>
              <a:rPr lang="fr-FR" sz="3200" dirty="0" smtClean="0">
                <a:latin typeface="+mj-lt"/>
              </a:rPr>
              <a:t>Une initiative de la maison de l’entrepreneuriat et soutenu par le </a:t>
            </a:r>
            <a:r>
              <a:rPr lang="fr-FR" sz="3200" dirty="0">
                <a:latin typeface="+mj-lt"/>
              </a:rPr>
              <a:t>C</a:t>
            </a:r>
            <a:r>
              <a:rPr lang="fr-FR" sz="3200" dirty="0" smtClean="0">
                <a:latin typeface="+mj-lt"/>
              </a:rPr>
              <a:t>onseil Régional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fr-FR" sz="3200" dirty="0" smtClean="0">
                <a:latin typeface="+mj-lt"/>
              </a:rPr>
              <a:t>Financer à partir de 2013 par des fonds FEDER</a:t>
            </a:r>
          </a:p>
          <a:p>
            <a:pPr marL="342900" indent="-342900" algn="just">
              <a:buFont typeface="Wingdings" pitchFamily="2" charset="2"/>
              <a:buChar char="§"/>
            </a:pPr>
            <a:r>
              <a:rPr lang="fr-FR" sz="3200" dirty="0" smtClean="0">
                <a:latin typeface="+mj-lt"/>
              </a:rPr>
              <a:t>C’est un réseau unique en France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411760" y="692665"/>
            <a:ext cx="6048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Le réseau HubHouse</a:t>
            </a:r>
          </a:p>
        </p:txBody>
      </p:sp>
      <p:pic>
        <p:nvPicPr>
          <p:cNvPr id="2050" name="Picture 2" descr="bandeau dossier CPER P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4683" y="5251121"/>
            <a:ext cx="3523780" cy="610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logoPE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699790" y="5219201"/>
            <a:ext cx="1128596" cy="642221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094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638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hubhous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020272" y="5890290"/>
            <a:ext cx="1941960" cy="811893"/>
          </a:xfrm>
        </p:spPr>
      </p:pic>
      <p:sp>
        <p:nvSpPr>
          <p:cNvPr id="7" name="ZoneTexte 6"/>
          <p:cNvSpPr txBox="1"/>
          <p:nvPr/>
        </p:nvSpPr>
        <p:spPr>
          <a:xfrm>
            <a:off x="2699791" y="1556792"/>
            <a:ext cx="6048673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3600" dirty="0" smtClean="0">
                <a:latin typeface="+mj-lt"/>
              </a:rPr>
              <a:t>Il comprend 6 HubHouse</a:t>
            </a:r>
          </a:p>
          <a:p>
            <a:pPr algn="just"/>
            <a:endParaRPr lang="fr-FR" sz="800" dirty="0" smtClean="0">
              <a:latin typeface="+mj-lt"/>
            </a:endParaRPr>
          </a:p>
          <a:p>
            <a:pPr marL="800100" lvl="1" indent="-342900" algn="just">
              <a:buFont typeface="Wingdings" pitchFamily="2" charset="2"/>
              <a:buChar char="§"/>
            </a:pPr>
            <a:r>
              <a:rPr lang="fr-FR" sz="3600" dirty="0" smtClean="0">
                <a:latin typeface="+mj-lt"/>
              </a:rPr>
              <a:t>Dunkerque</a:t>
            </a:r>
          </a:p>
          <a:p>
            <a:pPr marL="800100" lvl="1" indent="-342900" algn="just">
              <a:buFont typeface="Wingdings" pitchFamily="2" charset="2"/>
              <a:buChar char="§"/>
            </a:pPr>
            <a:r>
              <a:rPr lang="fr-FR" sz="3600" dirty="0" smtClean="0">
                <a:latin typeface="+mj-lt"/>
              </a:rPr>
              <a:t>Béthune </a:t>
            </a:r>
          </a:p>
          <a:p>
            <a:pPr marL="800100" lvl="1" indent="-342900" algn="just">
              <a:buFont typeface="Wingdings" pitchFamily="2" charset="2"/>
              <a:buChar char="§"/>
            </a:pPr>
            <a:r>
              <a:rPr lang="fr-FR" sz="3600" dirty="0" smtClean="0">
                <a:latin typeface="+mj-lt"/>
              </a:rPr>
              <a:t>Valenciennes</a:t>
            </a:r>
          </a:p>
          <a:p>
            <a:pPr marL="800100" lvl="1" indent="-342900" algn="just">
              <a:buFont typeface="Wingdings" pitchFamily="2" charset="2"/>
              <a:buChar char="§"/>
            </a:pPr>
            <a:r>
              <a:rPr lang="fr-FR" sz="3600" dirty="0" smtClean="0">
                <a:latin typeface="+mj-lt"/>
              </a:rPr>
              <a:t>La Catho</a:t>
            </a:r>
          </a:p>
          <a:p>
            <a:pPr marL="800100" lvl="1" indent="-342900" algn="just">
              <a:buFont typeface="Wingdings" pitchFamily="2" charset="2"/>
              <a:buChar char="§"/>
            </a:pPr>
            <a:r>
              <a:rPr lang="fr-FR" sz="3600" b="1" dirty="0" smtClean="0">
                <a:solidFill>
                  <a:srgbClr val="FF0000"/>
                </a:solidFill>
                <a:latin typeface="+mj-lt"/>
              </a:rPr>
              <a:t>Lille 1 </a:t>
            </a:r>
          </a:p>
          <a:p>
            <a:pPr marL="800100" lvl="1" indent="-342900" algn="just">
              <a:buFont typeface="Wingdings" pitchFamily="2" charset="2"/>
              <a:buChar char="§"/>
            </a:pPr>
            <a:r>
              <a:rPr lang="fr-FR" sz="3600" dirty="0" smtClean="0">
                <a:latin typeface="+mj-lt"/>
              </a:rPr>
              <a:t>Lille 3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411760" y="692665"/>
            <a:ext cx="6048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Le réseau HubHouse 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404" y="0"/>
            <a:ext cx="19094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57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 descr="hubhouse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020272" y="5890290"/>
            <a:ext cx="1941960" cy="811893"/>
          </a:xfrm>
        </p:spPr>
      </p:pic>
      <p:sp>
        <p:nvSpPr>
          <p:cNvPr id="7" name="ZoneTexte 6"/>
          <p:cNvSpPr txBox="1"/>
          <p:nvPr/>
        </p:nvSpPr>
        <p:spPr>
          <a:xfrm>
            <a:off x="2267745" y="1988840"/>
            <a:ext cx="648072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400" dirty="0"/>
              <a:t>	</a:t>
            </a:r>
            <a:r>
              <a:rPr lang="fr-FR" sz="2800" dirty="0" smtClean="0"/>
              <a:t>C’est un espace </a:t>
            </a:r>
            <a:r>
              <a:rPr lang="fr-FR" sz="2800" dirty="0"/>
              <a:t>de pré-incubation (</a:t>
            </a:r>
            <a:r>
              <a:rPr lang="fr-FR" sz="2800" b="1" i="1" dirty="0"/>
              <a:t>accueil, détection, orientation et pré-accompagnement</a:t>
            </a:r>
            <a:r>
              <a:rPr lang="fr-FR" sz="2800" dirty="0"/>
              <a:t>) destiné aux étudiants des établissements d’enseignement </a:t>
            </a:r>
            <a:r>
              <a:rPr lang="fr-FR" sz="2800" dirty="0" smtClean="0"/>
              <a:t>supérieur, </a:t>
            </a:r>
            <a:r>
              <a:rPr lang="fr-FR" sz="2800" dirty="0"/>
              <a:t>porteurs d’idées ou de projets de </a:t>
            </a:r>
            <a:r>
              <a:rPr lang="fr-FR" sz="2800" b="1" dirty="0"/>
              <a:t>création d’entreprises non technologiquement </a:t>
            </a:r>
            <a:r>
              <a:rPr lang="fr-FR" sz="2800" b="1" dirty="0" smtClean="0"/>
              <a:t>innovants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2051720" y="692665"/>
            <a:ext cx="69127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HubHouse Lille </a:t>
            </a:r>
            <a:r>
              <a:rPr lang="fr-FR" sz="3200" dirty="0"/>
              <a:t>1</a:t>
            </a:r>
            <a:r>
              <a:rPr lang="fr-FR" sz="3200" dirty="0" smtClean="0"/>
              <a:t>, C’est quoi ? </a:t>
            </a:r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345" y="0"/>
            <a:ext cx="19094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443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2195736" y="2215172"/>
            <a:ext cx="626291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dirty="0" smtClean="0"/>
              <a:t>	L’ensemble des étudiants de la région (université, grandes écoles…) et ceux récemment sorties du cycle d’études (moins de deux ans).</a:t>
            </a:r>
            <a:endParaRPr lang="fr-FR" sz="2800" dirty="0"/>
          </a:p>
        </p:txBody>
      </p:sp>
      <p:sp>
        <p:nvSpPr>
          <p:cNvPr id="5" name="ZoneTexte 4"/>
          <p:cNvSpPr txBox="1"/>
          <p:nvPr/>
        </p:nvSpPr>
        <p:spPr>
          <a:xfrm>
            <a:off x="1909482" y="836711"/>
            <a:ext cx="71287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Qui est concerné </a:t>
            </a:r>
            <a:r>
              <a:rPr lang="fr-FR" sz="2400" dirty="0" smtClean="0"/>
              <a:t>?</a:t>
            </a:r>
          </a:p>
        </p:txBody>
      </p:sp>
      <p:pic>
        <p:nvPicPr>
          <p:cNvPr id="8" name="Espace réservé du contenu 3" descr="hubhous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020272" y="5890290"/>
            <a:ext cx="1941960" cy="811893"/>
          </a:xfr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09482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195736" y="2348880"/>
            <a:ext cx="640871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2800" dirty="0" smtClean="0"/>
              <a:t>	Tous les projets d’association ou d’entreprise dans les domaines de l’innovation, de l’artisanat, du e-commerce, de la culture, du développement durable, de l’industrie, du service , du social.</a:t>
            </a:r>
            <a:endParaRPr lang="fr-FR" sz="2800" dirty="0"/>
          </a:p>
        </p:txBody>
      </p:sp>
      <p:sp>
        <p:nvSpPr>
          <p:cNvPr id="6" name="ZoneTexte 5"/>
          <p:cNvSpPr txBox="1"/>
          <p:nvPr/>
        </p:nvSpPr>
        <p:spPr>
          <a:xfrm>
            <a:off x="2123728" y="764704"/>
            <a:ext cx="64807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Quels sont les domaines d’activités concernés ?</a:t>
            </a:r>
          </a:p>
        </p:txBody>
      </p:sp>
      <p:pic>
        <p:nvPicPr>
          <p:cNvPr id="8" name="Espace réservé du contenu 3" descr="hubhous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020272" y="5890290"/>
            <a:ext cx="1941960" cy="811893"/>
          </a:xfr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625" y="0"/>
            <a:ext cx="1909482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898541" y="645629"/>
            <a:ext cx="54028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Les missions du </a:t>
            </a:r>
            <a:r>
              <a:rPr lang="fr-FR" sz="3200" dirty="0" err="1" smtClean="0"/>
              <a:t>HubHouse</a:t>
            </a:r>
            <a:r>
              <a:rPr lang="fr-FR" sz="3200" dirty="0" smtClean="0"/>
              <a:t> :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411760" y="1905506"/>
            <a:ext cx="619268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fr-FR" sz="2800" dirty="0"/>
              <a:t> </a:t>
            </a:r>
            <a:r>
              <a:rPr lang="fr-FR" sz="2800" dirty="0" smtClean="0"/>
              <a:t>Organiser des actions entrepreneuriales et proposer un programme d’animation et d’événements</a:t>
            </a:r>
          </a:p>
          <a:p>
            <a:pPr algn="just">
              <a:buFont typeface="Wingdings" pitchFamily="2" charset="2"/>
              <a:buChar char="ü"/>
            </a:pPr>
            <a:endParaRPr lang="fr-FR" sz="2800" dirty="0" smtClean="0"/>
          </a:p>
          <a:p>
            <a:pPr algn="just">
              <a:buFont typeface="Wingdings" pitchFamily="2" charset="2"/>
              <a:buChar char="ü"/>
            </a:pPr>
            <a:r>
              <a:rPr lang="fr-FR" sz="2800" dirty="0" smtClean="0"/>
              <a:t>Accompagner vers le développement et la réalisation de projets de création d’activité</a:t>
            </a:r>
          </a:p>
          <a:p>
            <a:pPr algn="just"/>
            <a:endParaRPr lang="fr-FR" sz="2400" dirty="0"/>
          </a:p>
        </p:txBody>
      </p:sp>
      <p:pic>
        <p:nvPicPr>
          <p:cNvPr id="6" name="Espace réservé du contenu 3" descr="hubhous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20272" y="5890290"/>
            <a:ext cx="1941960" cy="811893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941" y="0"/>
            <a:ext cx="19094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150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2051720" y="1837477"/>
            <a:ext cx="676697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fr-FR" sz="2800" dirty="0" smtClean="0"/>
              <a:t> Un lieu convivial équipé d’ordinateurs, téléphones, box de travail, espace réunion, bibliothèque, </a:t>
            </a:r>
            <a:r>
              <a:rPr lang="fr-FR" sz="2800" dirty="0" err="1" smtClean="0"/>
              <a:t>etc</a:t>
            </a:r>
            <a:r>
              <a:rPr lang="fr-FR" sz="2800" dirty="0" smtClean="0"/>
              <a:t>…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051720" y="3861047"/>
            <a:ext cx="626291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fr-FR" sz="2400" dirty="0" smtClean="0"/>
              <a:t> </a:t>
            </a:r>
            <a:r>
              <a:rPr lang="fr-FR" sz="2800" dirty="0" smtClean="0"/>
              <a:t>Un accueil personnalisé, de l’information et de la documentation</a:t>
            </a:r>
          </a:p>
        </p:txBody>
      </p:sp>
      <p:pic>
        <p:nvPicPr>
          <p:cNvPr id="11" name="Espace réservé du contenu 3" descr="hubhous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020272" y="5890290"/>
            <a:ext cx="1941960" cy="811893"/>
          </a:xfrm>
        </p:spPr>
      </p:pic>
      <p:sp>
        <p:nvSpPr>
          <p:cNvPr id="5" name="ZoneTexte 4"/>
          <p:cNvSpPr txBox="1"/>
          <p:nvPr/>
        </p:nvSpPr>
        <p:spPr>
          <a:xfrm>
            <a:off x="1909854" y="548680"/>
            <a:ext cx="67666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Concrètement, vous y trouvez quoi ?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231" y="0"/>
            <a:ext cx="1909482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123728" y="476672"/>
            <a:ext cx="62646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dirty="0" smtClean="0"/>
              <a:t>Concrètement, vous y trouvez quoi ?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2339752" y="1340768"/>
            <a:ext cx="64087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fr-FR" sz="2800" dirty="0" smtClean="0"/>
              <a:t>Des outils, ressources, ateliers thématiques, conférences, rencontres professionnelles, réseaux d’experts, club entrepreneurs, rencontres avec les acteurs économiques, groupes de travail collectif, séances de présentation orale de projet ……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2339752" y="4834378"/>
            <a:ext cx="64087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ü"/>
            </a:pPr>
            <a:r>
              <a:rPr lang="fr-FR" sz="2800" dirty="0" smtClean="0"/>
              <a:t>Une équipe opérationnelle appuyée par un réseau économique régional.</a:t>
            </a:r>
          </a:p>
        </p:txBody>
      </p:sp>
      <p:pic>
        <p:nvPicPr>
          <p:cNvPr id="11" name="Espace réservé du contenu 3" descr="hubhouse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020272" y="5890290"/>
            <a:ext cx="1941960" cy="811893"/>
          </a:xfr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90948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782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 build="p"/>
    </p:bldLst>
  </p:timing>
</p:sld>
</file>

<file path=ppt/theme/theme1.xml><?xml version="1.0" encoding="utf-8"?>
<a:theme xmlns:a="http://schemas.openxmlformats.org/drawingml/2006/main" name="Thème Offic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508</TotalTime>
  <Words>448</Words>
  <Application>Microsoft Office PowerPoint</Application>
  <PresentationFormat>Affichage à l'écran (4:3)</PresentationFormat>
  <Paragraphs>101</Paragraphs>
  <Slides>15</Slides>
  <Notes>9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LANSELLE Olivier</dc:creator>
  <cp:lastModifiedBy>Olivier LANSELLE</cp:lastModifiedBy>
  <cp:revision>39</cp:revision>
  <cp:lastPrinted>2012-11-29T11:20:41Z</cp:lastPrinted>
  <dcterms:created xsi:type="dcterms:W3CDTF">2011-09-28T08:28:01Z</dcterms:created>
  <dcterms:modified xsi:type="dcterms:W3CDTF">2012-12-03T08:25:15Z</dcterms:modified>
</cp:coreProperties>
</file>