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72" r:id="rId5"/>
    <p:sldId id="273" r:id="rId7"/>
    <p:sldId id="259" r:id="rId8"/>
    <p:sldId id="281" r:id="rId9"/>
    <p:sldId id="274" r:id="rId10"/>
    <p:sldId id="276" r:id="rId11"/>
    <p:sldId id="277" r:id="rId12"/>
    <p:sldId id="271" r:id="rId13"/>
    <p:sldId id="278" r:id="rId14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802" y="58"/>
      </p:cViewPr>
      <p:guideLst>
        <p:guide orient="horz" pos="21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文本框 1"/>
          <p:cNvSpPr txBox="1"/>
          <p:nvPr/>
        </p:nvSpPr>
        <p:spPr>
          <a:xfrm>
            <a:off x="827584" y="1313333"/>
            <a:ext cx="5213985" cy="4612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Specifications</a:t>
            </a:r>
            <a:r>
              <a:rPr lang="zh-CN" altLang="zh-CN" sz="2000" b="1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endParaRPr lang="zh-CN" altLang="zh-CN" sz="2000" b="1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endParaRPr lang="zh-CN" altLang="zh-CN" sz="9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Weight</a:t>
            </a:r>
            <a:r>
              <a:rPr lang="zh-CN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200g (7oz)</a:t>
            </a:r>
            <a:endParaRPr lang="en-US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Size: 42x20x180mm (1.7”x0.8”x7”)</a:t>
            </a:r>
            <a:endParaRPr lang="en-US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Power: 2W</a:t>
            </a:r>
            <a:endParaRPr lang="zh-CN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Finishes</a:t>
            </a:r>
            <a:r>
              <a:rPr lang="zh-CN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Silver/Black/Gold</a:t>
            </a:r>
            <a:endParaRPr lang="zh-CN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Material</a:t>
            </a:r>
            <a:r>
              <a:rPr lang="zh-CN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6063 Aluminum </a:t>
            </a:r>
            <a:endParaRPr lang="zh-CN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Charge</a:t>
            </a:r>
            <a:r>
              <a:rPr lang="zh-CN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TYPE C (USB cable)</a:t>
            </a:r>
            <a:endParaRPr lang="zh-CN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Battery Performance</a:t>
            </a:r>
            <a:r>
              <a:rPr lang="zh-CN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500mAh</a:t>
            </a:r>
            <a:endParaRPr lang="zh-CN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UV-C Wave  Length</a:t>
            </a:r>
            <a:r>
              <a:rPr lang="zh-CN" altLang="en-US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260~270nm</a:t>
            </a:r>
            <a:endParaRPr lang="zh-CN" altLang="en-US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T</a:t>
            </a:r>
            <a:r>
              <a:rPr lang="zh-CN" altLang="en-US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ime 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of Disinfection</a:t>
            </a:r>
            <a:r>
              <a:rPr lang="zh-CN" altLang="en-US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10/20/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50 seconds</a:t>
            </a:r>
            <a:endParaRPr lang="en-US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cs typeface="Poor Richard" panose="02080502050505020702" charset="0"/>
                <a:sym typeface="+mn-ea"/>
              </a:rPr>
              <a:t>Distance</a:t>
            </a:r>
            <a:r>
              <a:rPr lang="zh-CN" altLang="en-US" sz="1800" dirty="0">
                <a:latin typeface="+mn-lt"/>
                <a:cs typeface="Poor Richard" panose="02080502050505020702" charset="0"/>
                <a:sym typeface="+mn-ea"/>
              </a:rPr>
              <a:t> </a:t>
            </a:r>
            <a:r>
              <a:rPr lang="en-US" altLang="zh-CN" sz="1800" dirty="0">
                <a:latin typeface="+mn-lt"/>
                <a:cs typeface="Poor Richard" panose="02080502050505020702" charset="0"/>
                <a:sym typeface="+mn-ea"/>
              </a:rPr>
              <a:t>of Disinfection</a:t>
            </a:r>
            <a:r>
              <a:rPr lang="zh-CN" altLang="en-US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3-5cm</a:t>
            </a:r>
            <a:endParaRPr lang="zh-CN" altLang="en-US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LED Life</a:t>
            </a:r>
            <a:r>
              <a:rPr lang="zh-CN" altLang="en-US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10000 hours</a:t>
            </a:r>
            <a:endParaRPr lang="zh-CN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Safety Protection</a:t>
            </a:r>
            <a:r>
              <a:rPr lang="zh-CN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：</a:t>
            </a:r>
            <a:r>
              <a:rPr lang="en-US" altLang="zh-CN" sz="1800" dirty="0">
                <a:latin typeface="+mn-lt"/>
                <a:ea typeface="宋体" panose="02010600030101010101" pitchFamily="2" charset="-122"/>
                <a:cs typeface="Poor Richard" panose="02080502050505020702" charset="0"/>
              </a:rPr>
              <a:t>G-sensor + Child Lock</a:t>
            </a:r>
            <a:endParaRPr lang="en-US" altLang="zh-CN" sz="1800" dirty="0">
              <a:latin typeface="+mn-lt"/>
              <a:ea typeface="宋体" panose="02010600030101010101" pitchFamily="2" charset="-122"/>
              <a:cs typeface="Poor Richard" panose="02080502050505020702" charset="0"/>
            </a:endParaRPr>
          </a:p>
        </p:txBody>
      </p:sp>
      <p:pic>
        <p:nvPicPr>
          <p:cNvPr id="5122" name="图片 2" descr="银色-2"/>
          <p:cNvPicPr>
            <a:picLocks noChangeAspect="1"/>
          </p:cNvPicPr>
          <p:nvPr/>
        </p:nvPicPr>
        <p:blipFill rotWithShape="1">
          <a:blip r:embed="rId1"/>
          <a:srcRect l="15482" t="12313" r="12703" b="7228"/>
          <a:stretch>
            <a:fillRect/>
          </a:stretch>
        </p:blipFill>
        <p:spPr>
          <a:xfrm>
            <a:off x="6948264" y="2894975"/>
            <a:ext cx="1892159" cy="35353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934612" y="326761"/>
            <a:ext cx="527477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dirty="0"/>
              <a:t>Galaxy Lightart</a:t>
            </a:r>
            <a:endParaRPr lang="en-US" altLang="zh-CN" sz="2400" dirty="0"/>
          </a:p>
          <a:p>
            <a:pPr algn="ctr"/>
            <a:r>
              <a:rPr lang="zh-CN" altLang="en-US" sz="2400" dirty="0"/>
              <a:t>Portable Ultraviolet Germicidal Lamp</a:t>
            </a:r>
            <a:endParaRPr lang="zh-CN" altLang="en-US" sz="2400" dirty="0"/>
          </a:p>
        </p:txBody>
      </p:sp>
      <p:pic>
        <p:nvPicPr>
          <p:cNvPr id="4" name="图片 3" descr="GALAXY LIGHTART LOGO-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89" y="70485"/>
            <a:ext cx="1026872" cy="1242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9" y="1556792"/>
            <a:ext cx="1876836" cy="33159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40460" y="4149080"/>
            <a:ext cx="754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cs typeface="Arial" panose="020B0604020202020204" pitchFamily="34" charset="0"/>
                <a:sym typeface="+mn-ea"/>
              </a:rPr>
              <a:t>Silver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201160" y="5157192"/>
            <a:ext cx="74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cs typeface="Arial" panose="020B0604020202020204" pitchFamily="34" charset="0"/>
                <a:sym typeface="+mn-ea"/>
              </a:rPr>
              <a:t>Black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06945" y="6373068"/>
            <a:ext cx="665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cs typeface="Arial" panose="020B0604020202020204" pitchFamily="34" charset="0"/>
                <a:sym typeface="+mn-ea"/>
              </a:rPr>
              <a:t>Gold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93370" y="253365"/>
            <a:ext cx="13817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cs typeface="Arial" panose="020B0604020202020204" pitchFamily="34" charset="0"/>
                <a:sym typeface="+mn-ea"/>
              </a:rPr>
              <a:t>Finishes</a:t>
            </a:r>
            <a:r>
              <a:rPr lang="zh-CN" altLang="zh-CN" sz="2000">
                <a:cs typeface="Arial" panose="020B0604020202020204" pitchFamily="34" charset="0"/>
                <a:sym typeface="+mn-ea"/>
              </a:rPr>
              <a:t>：</a:t>
            </a:r>
            <a:endParaRPr lang="zh-CN" altLang="zh-CN" sz="2000">
              <a:cs typeface="Arial" panose="020B0604020202020204" pitchFamily="34" charset="0"/>
              <a:sym typeface="+mn-ea"/>
            </a:endParaRPr>
          </a:p>
        </p:txBody>
      </p:sp>
      <p:pic>
        <p:nvPicPr>
          <p:cNvPr id="13" name="图片 3" descr="GALAXY LIGHTART LOGO-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6089" y="70485"/>
            <a:ext cx="1026872" cy="1242848"/>
          </a:xfrm>
          <a:prstGeom prst="rect">
            <a:avLst/>
          </a:prstGeom>
        </p:spPr>
      </p:pic>
      <p:pic>
        <p:nvPicPr>
          <p:cNvPr id="12" name="图片 11" descr="手持式紫外线灯.1224972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2277745"/>
            <a:ext cx="1619780" cy="2880000"/>
          </a:xfrm>
          <a:prstGeom prst="rect">
            <a:avLst/>
          </a:prstGeom>
        </p:spPr>
      </p:pic>
      <p:pic>
        <p:nvPicPr>
          <p:cNvPr id="14" name="图片 13" descr="手持式紫外线灯.1224973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765" y="3552190"/>
            <a:ext cx="1619421" cy="2880000"/>
          </a:xfrm>
          <a:prstGeom prst="rect">
            <a:avLst/>
          </a:prstGeom>
        </p:spPr>
      </p:pic>
      <p:pic>
        <p:nvPicPr>
          <p:cNvPr id="15" name="图片 14" descr="手持式紫外线灯.1224973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390" y="1412875"/>
            <a:ext cx="1618274" cy="2880000"/>
          </a:xfrm>
          <a:prstGeom prst="rect">
            <a:avLst/>
          </a:prstGeom>
        </p:spPr>
      </p:pic>
      <p:pic>
        <p:nvPicPr>
          <p:cNvPr id="16" name="图片 15" descr="手持式紫外线灯.1224973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20" y="1130935"/>
            <a:ext cx="1619509" cy="2880000"/>
          </a:xfrm>
          <a:prstGeom prst="rect">
            <a:avLst/>
          </a:prstGeom>
        </p:spPr>
      </p:pic>
      <p:pic>
        <p:nvPicPr>
          <p:cNvPr id="17" name="图片 16" descr="手持式紫外线灯.1224973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795" y="3223895"/>
            <a:ext cx="1619460" cy="2880000"/>
          </a:xfrm>
          <a:prstGeom prst="rect">
            <a:avLst/>
          </a:prstGeom>
        </p:spPr>
      </p:pic>
      <p:pic>
        <p:nvPicPr>
          <p:cNvPr id="18" name="图片 17" descr="手持式紫外线灯.1224973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2180" y="1988820"/>
            <a:ext cx="1618926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83568" y="476672"/>
            <a:ext cx="1640193" cy="42498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cs typeface="Arial" panose="020B0604020202020204" pitchFamily="34" charset="0"/>
                <a:sym typeface="+mn-ea"/>
              </a:rPr>
              <a:t>Packaging</a:t>
            </a:r>
            <a:r>
              <a:rPr lang="zh-CN" altLang="zh-CN" sz="2000" dirty="0">
                <a:cs typeface="Arial" panose="020B0604020202020204" pitchFamily="34" charset="0"/>
                <a:sym typeface="+mn-ea"/>
              </a:rPr>
              <a:t>：</a:t>
            </a:r>
            <a:endParaRPr lang="zh-CN" altLang="zh-CN" sz="2000" dirty="0"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t="4638" r="13435"/>
          <a:stretch>
            <a:fillRect/>
          </a:stretch>
        </p:blipFill>
        <p:spPr>
          <a:xfrm>
            <a:off x="971600" y="1404850"/>
            <a:ext cx="6934614" cy="4761329"/>
          </a:xfrm>
          <a:prstGeom prst="rect">
            <a:avLst/>
          </a:prstGeom>
        </p:spPr>
      </p:pic>
      <p:pic>
        <p:nvPicPr>
          <p:cNvPr id="7" name="图片 3" descr="GALAXY LIGHTART LOGO-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89" y="70485"/>
            <a:ext cx="1026872" cy="12428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4970" y="445135"/>
            <a:ext cx="474091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/>
              <a:t>Portable: </a:t>
            </a:r>
            <a:endParaRPr lang="zh-CN" altLang="en-US" sz="2000" dirty="0"/>
          </a:p>
        </p:txBody>
      </p:sp>
      <p:sp>
        <p:nvSpPr>
          <p:cNvPr id="5" name="文本框 4"/>
          <p:cNvSpPr txBox="1"/>
          <p:nvPr/>
        </p:nvSpPr>
        <p:spPr>
          <a:xfrm>
            <a:off x="1408232" y="2708920"/>
            <a:ext cx="237757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Mini size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(similar to cell phone)</a:t>
            </a:r>
            <a:endParaRPr lang="en-US" altLang="zh-CN" dirty="0">
              <a:solidFill>
                <a:srgbClr val="0070C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266" y="4598035"/>
            <a:ext cx="2091910" cy="18809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49986" y="5370830"/>
            <a:ext cx="221406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sym typeface="+mn-ea"/>
              </a:rPr>
              <a:t>USB interface</a:t>
            </a:r>
            <a:endParaRPr lang="en-US" sz="1600" dirty="0">
              <a:solidFill>
                <a:srgbClr val="0070C0"/>
              </a:solidFill>
              <a:sym typeface="+mn-ea"/>
            </a:endParaRP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(convenient charging)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r="4787"/>
          <a:stretch>
            <a:fillRect/>
          </a:stretch>
        </p:blipFill>
        <p:spPr>
          <a:xfrm>
            <a:off x="3968750" y="1917393"/>
            <a:ext cx="2476063" cy="2680642"/>
          </a:xfrm>
          <a:prstGeom prst="rect">
            <a:avLst/>
          </a:prstGeom>
          <a:ln w="41275">
            <a:solidFill>
              <a:srgbClr val="FFFF00"/>
            </a:solidFill>
          </a:ln>
        </p:spPr>
      </p:pic>
      <p:pic>
        <p:nvPicPr>
          <p:cNvPr id="15" name="图片 3" descr="GALAXY LIGHTART LOGO-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089" y="70485"/>
            <a:ext cx="1026872" cy="1242848"/>
          </a:xfrm>
          <a:prstGeom prst="rect">
            <a:avLst/>
          </a:prstGeom>
        </p:spPr>
      </p:pic>
      <p:sp>
        <p:nvSpPr>
          <p:cNvPr id="16" name="文本框 3"/>
          <p:cNvSpPr txBox="1"/>
          <p:nvPr/>
        </p:nvSpPr>
        <p:spPr>
          <a:xfrm>
            <a:off x="2123728" y="941169"/>
            <a:ext cx="474091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M</a:t>
            </a:r>
            <a:r>
              <a:rPr lang="zh-CN" altLang="en-US" dirty="0"/>
              <a:t>ini portable design</a:t>
            </a:r>
            <a:r>
              <a:rPr lang="en-US" altLang="zh-CN" dirty="0"/>
              <a:t>.</a:t>
            </a:r>
            <a:endParaRPr lang="zh-CN" altLang="en-US" dirty="0"/>
          </a:p>
          <a:p>
            <a:r>
              <a:rPr lang="en-US" altLang="zh-CN" dirty="0"/>
              <a:t>C</a:t>
            </a:r>
            <a:r>
              <a:rPr lang="zh-CN" altLang="en-US" dirty="0"/>
              <a:t>onvenient </a:t>
            </a:r>
            <a:r>
              <a:rPr lang="en-US" altLang="zh-CN" dirty="0"/>
              <a:t>for travel. 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3370" y="253365"/>
            <a:ext cx="18053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cs typeface="Arial" panose="020B0604020202020204" pitchFamily="34" charset="0"/>
                <a:sym typeface="+mn-ea"/>
              </a:rPr>
              <a:t>Applications</a:t>
            </a:r>
            <a:r>
              <a:rPr lang="zh-CN" altLang="zh-CN" sz="2000">
                <a:cs typeface="Arial" panose="020B0604020202020204" pitchFamily="34" charset="0"/>
                <a:sym typeface="+mn-ea"/>
              </a:rPr>
              <a:t>：</a:t>
            </a:r>
            <a:endParaRPr lang="zh-CN" altLang="zh-CN" sz="2000"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9615"/>
          <a:stretch>
            <a:fillRect/>
          </a:stretch>
        </p:blipFill>
        <p:spPr>
          <a:xfrm>
            <a:off x="4989605" y="3563926"/>
            <a:ext cx="4046891" cy="2867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484784"/>
            <a:ext cx="2154555" cy="1671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34648">
            <a:off x="1209347" y="1093317"/>
            <a:ext cx="1873250" cy="1752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35696" y="683404"/>
            <a:ext cx="624626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sym typeface="+mn-ea"/>
              </a:rPr>
              <a:t>Wide range of uses - suitable for home, office, travel etc. </a:t>
            </a:r>
            <a:endParaRPr lang="zh-CN" altLang="en-US" dirty="0"/>
          </a:p>
        </p:txBody>
      </p:sp>
      <p:pic>
        <p:nvPicPr>
          <p:cNvPr id="12" name="图片 3" descr="GALAXY LIGHTART LOGO-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089" y="70485"/>
            <a:ext cx="1026872" cy="1242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1414" t="10097" r="10625"/>
          <a:stretch>
            <a:fillRect/>
          </a:stretch>
        </p:blipFill>
        <p:spPr>
          <a:xfrm>
            <a:off x="179512" y="2852936"/>
            <a:ext cx="2241002" cy="1567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765" y="1387068"/>
            <a:ext cx="1979860" cy="19798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3783" y="214186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phone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705060" y="3115295"/>
            <a:ext cx="2811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Computer, tablet, etc.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668344" y="294643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toys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23528" y="443711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Car interior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618679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Shopping cart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t="6800" b="6800"/>
          <a:stretch>
            <a:fillRect/>
          </a:stretch>
        </p:blipFill>
        <p:spPr>
          <a:xfrm>
            <a:off x="82071" y="5056266"/>
            <a:ext cx="2257681" cy="11641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20072" y="638132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Hotel room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t="3876" r="3872"/>
          <a:stretch>
            <a:fillRect/>
          </a:stretch>
        </p:blipFill>
        <p:spPr>
          <a:xfrm>
            <a:off x="2587875" y="4441629"/>
            <a:ext cx="2153607" cy="161695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61444" y="6002124"/>
            <a:ext cx="1837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Airplane tray table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30" t="5783" r="32997" b="62030"/>
          <a:stretch>
            <a:fillRect/>
          </a:stretch>
        </p:blipFill>
        <p:spPr>
          <a:xfrm rot="-5400000">
            <a:off x="4950663" y="473378"/>
            <a:ext cx="2148336" cy="29056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文本框 2"/>
          <p:cNvSpPr txBox="1"/>
          <p:nvPr/>
        </p:nvSpPr>
        <p:spPr>
          <a:xfrm>
            <a:off x="1401698" y="1052736"/>
            <a:ext cx="324231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u="sng" dirty="0">
                <a:latin typeface="Arial" panose="020B0604020202020204" pitchFamily="34" charset="0"/>
                <a:ea typeface="宋体" panose="02010600030101010101" pitchFamily="2" charset="-122"/>
              </a:rPr>
              <a:t>First Step: </a:t>
            </a:r>
            <a:endParaRPr lang="en-US" altLang="zh-CN" u="sng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dirty="0"/>
              <a:t>T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urn on “Child Lock”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3419872" y="1700808"/>
            <a:ext cx="1054100" cy="6985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  <a:scene3d>
            <a:camera prst="orthographicFront"/>
            <a:lightRig rig="threePt" dir="t"/>
          </a:scene3d>
          <a:sp3d prstMaterial="dkEdg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57480" y="384175"/>
            <a:ext cx="16776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cs typeface="Arial" panose="020B0604020202020204" pitchFamily="34" charset="0"/>
                <a:sym typeface="+mn-ea"/>
              </a:rPr>
              <a:t>Operations</a:t>
            </a:r>
            <a:r>
              <a:rPr lang="zh-CN" altLang="zh-CN" sz="2000">
                <a:cs typeface="Arial" panose="020B0604020202020204" pitchFamily="34" charset="0"/>
                <a:sym typeface="+mn-ea"/>
              </a:rPr>
              <a:t>：</a:t>
            </a:r>
            <a:endParaRPr lang="zh-CN" altLang="zh-CN" sz="2000">
              <a:cs typeface="Arial" panose="020B0604020202020204" pitchFamily="3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08" y="2826385"/>
            <a:ext cx="3314700" cy="1724025"/>
          </a:xfrm>
          <a:prstGeom prst="rect">
            <a:avLst/>
          </a:prstGeom>
        </p:spPr>
      </p:pic>
      <p:sp>
        <p:nvSpPr>
          <p:cNvPr id="13" name="爆炸形 1 12"/>
          <p:cNvSpPr/>
          <p:nvPr/>
        </p:nvSpPr>
        <p:spPr>
          <a:xfrm>
            <a:off x="5309235" y="3000375"/>
            <a:ext cx="2736215" cy="2448560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56176" y="3720158"/>
            <a:ext cx="173164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Safety feature for kids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sp>
        <p:nvSpPr>
          <p:cNvPr id="18" name="圆角右箭头 17"/>
          <p:cNvSpPr/>
          <p:nvPr/>
        </p:nvSpPr>
        <p:spPr>
          <a:xfrm>
            <a:off x="3803521" y="1772816"/>
            <a:ext cx="984503" cy="122755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 3" descr="GALAXY LIGHTART LOGO-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089" y="70485"/>
            <a:ext cx="1026872" cy="12428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30" t="5782" r="32999" b="5965"/>
          <a:stretch>
            <a:fillRect/>
          </a:stretch>
        </p:blipFill>
        <p:spPr>
          <a:xfrm rot="5400000">
            <a:off x="3933058" y="1349898"/>
            <a:ext cx="1493908" cy="55446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9" name="文本框 2"/>
          <p:cNvSpPr txBox="1"/>
          <p:nvPr/>
        </p:nvSpPr>
        <p:spPr>
          <a:xfrm>
            <a:off x="1068873" y="785176"/>
            <a:ext cx="652746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u="sng" dirty="0">
                <a:latin typeface="Arial" panose="020B0604020202020204" pitchFamily="34" charset="0"/>
                <a:ea typeface="宋体" panose="02010600030101010101" pitchFamily="2" charset="-122"/>
              </a:rPr>
              <a:t>Second Step: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dirty="0"/>
              <a:t>Hold the unit with LED’s facing down, then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press the on/off button until the 4 indicator lights turn blue. 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dirty="0"/>
              <a:t>T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hen you can scan the surfaces to be sanitized.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71" name="图片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296610" flipV="1">
            <a:off x="2458751" y="1896014"/>
            <a:ext cx="1957158" cy="16357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293370" y="253365"/>
            <a:ext cx="16776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cs typeface="Arial" panose="020B0604020202020204" pitchFamily="34" charset="0"/>
                <a:sym typeface="+mn-ea"/>
              </a:rPr>
              <a:t>Operations</a:t>
            </a:r>
            <a:r>
              <a:rPr lang="zh-CN" altLang="zh-CN" sz="2000">
                <a:cs typeface="Arial" panose="020B0604020202020204" pitchFamily="34" charset="0"/>
                <a:sym typeface="+mn-ea"/>
              </a:rPr>
              <a:t>：</a:t>
            </a:r>
            <a:endParaRPr lang="zh-CN" altLang="zh-CN" sz="2000"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27229" y="5003884"/>
            <a:ext cx="504497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dirty="0">
                <a:sym typeface="+mn-ea"/>
              </a:rPr>
              <a:t>UV light eliminates germs, allergens, virus, etc. 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b="62763"/>
          <a:stretch>
            <a:fillRect/>
          </a:stretch>
        </p:blipFill>
        <p:spPr>
          <a:xfrm>
            <a:off x="1079128" y="5371141"/>
            <a:ext cx="2700784" cy="794163"/>
          </a:xfrm>
          <a:prstGeom prst="rect">
            <a:avLst/>
          </a:prstGeom>
        </p:spPr>
      </p:pic>
      <p:pic>
        <p:nvPicPr>
          <p:cNvPr id="9" name="图片 3" descr="GALAXY LIGHTART LOGO-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089" y="70485"/>
            <a:ext cx="1026872" cy="1242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6939" b="29908"/>
          <a:stretch>
            <a:fillRect/>
          </a:stretch>
        </p:blipFill>
        <p:spPr>
          <a:xfrm>
            <a:off x="3383406" y="5457889"/>
            <a:ext cx="2700762" cy="707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70252"/>
          <a:stretch>
            <a:fillRect/>
          </a:stretch>
        </p:blipFill>
        <p:spPr>
          <a:xfrm>
            <a:off x="5652120" y="5530537"/>
            <a:ext cx="2700762" cy="634767"/>
          </a:xfrm>
          <a:prstGeom prst="rect">
            <a:avLst/>
          </a:prstGeom>
        </p:spPr>
      </p:pic>
      <p:sp>
        <p:nvSpPr>
          <p:cNvPr id="4" name="Arrow: Right 3"/>
          <p:cNvSpPr/>
          <p:nvPr/>
        </p:nvSpPr>
        <p:spPr>
          <a:xfrm rot="4622705">
            <a:off x="4017215" y="3369081"/>
            <a:ext cx="841248" cy="3693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3370" y="253365"/>
            <a:ext cx="16776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cs typeface="Arial" panose="020B0604020202020204" pitchFamily="34" charset="0"/>
                <a:sym typeface="+mn-ea"/>
              </a:rPr>
              <a:t>Operations</a:t>
            </a:r>
            <a:r>
              <a:rPr lang="zh-CN" altLang="zh-CN" sz="2000">
                <a:cs typeface="Arial" panose="020B0604020202020204" pitchFamily="34" charset="0"/>
                <a:sym typeface="+mn-ea"/>
              </a:rPr>
              <a:t>：</a:t>
            </a:r>
            <a:endParaRPr lang="zh-CN" altLang="zh-CN" sz="2000"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爆炸形 1 12"/>
          <p:cNvSpPr/>
          <p:nvPr/>
        </p:nvSpPr>
        <p:spPr>
          <a:xfrm>
            <a:off x="5848740" y="3159760"/>
            <a:ext cx="3030855" cy="2533015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63332" y="4001769"/>
            <a:ext cx="21971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G-sensor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Safety Protection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sp>
        <p:nvSpPr>
          <p:cNvPr id="11279" name="文本框 2"/>
          <p:cNvSpPr txBox="1"/>
          <p:nvPr/>
        </p:nvSpPr>
        <p:spPr>
          <a:xfrm>
            <a:off x="1020020" y="687072"/>
            <a:ext cx="6883965" cy="2416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u="sng" dirty="0">
                <a:latin typeface="+mn-lt"/>
                <a:cs typeface="+mn-lt"/>
                <a:sym typeface="宋体" panose="02010600030101010101" pitchFamily="2" charset="-122"/>
              </a:rPr>
              <a:t>Third Step:</a:t>
            </a:r>
            <a:r>
              <a:rPr lang="en-US" altLang="zh-CN" dirty="0">
                <a:latin typeface="+mn-lt"/>
                <a:cs typeface="+mn-lt"/>
                <a:sym typeface="+mn-ea"/>
              </a:rPr>
              <a:t> </a:t>
            </a:r>
            <a:endParaRPr lang="en-US" altLang="zh-CN" dirty="0">
              <a:latin typeface="+mn-lt"/>
              <a:cs typeface="+mn-lt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dirty="0">
                <a:latin typeface="+mn-lt"/>
                <a:cs typeface="+mn-lt"/>
                <a:sym typeface="+mn-ea"/>
              </a:rPr>
              <a:t>Hold UV light about 5cm (2”) away from surface. D</a:t>
            </a:r>
            <a:r>
              <a:rPr lang="en-US" altLang="zh-CN" dirty="0">
                <a:latin typeface="+mn-lt"/>
                <a:cs typeface="+mn-lt"/>
                <a:sym typeface="宋体" panose="02010600030101010101" pitchFamily="2" charset="-122"/>
              </a:rPr>
              <a:t>isinfect for 10/20/5</a:t>
            </a:r>
            <a:r>
              <a:rPr lang="en-US" altLang="zh-CN" dirty="0">
                <a:latin typeface="+mn-lt"/>
                <a:cs typeface="+mn-lt"/>
                <a:sym typeface="+mn-ea"/>
              </a:rPr>
              <a:t>0 seconds, press the on/off button to stop or restart.</a:t>
            </a:r>
            <a:endParaRPr lang="en-US" altLang="zh-CN" dirty="0">
              <a:latin typeface="+mn-lt"/>
              <a:cs typeface="+mn-lt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dirty="0">
                <a:latin typeface="+mn-lt"/>
                <a:cs typeface="+mn-lt"/>
                <a:sym typeface="+mn-ea"/>
              </a:rPr>
              <a:t>UV Light operates properly when facing down.</a:t>
            </a:r>
            <a:endParaRPr lang="en-US" altLang="zh-CN" dirty="0">
              <a:latin typeface="+mn-lt"/>
              <a:cs typeface="+mn-lt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dirty="0">
                <a:latin typeface="+mn-lt"/>
                <a:cs typeface="+mn-lt"/>
                <a:sym typeface="+mn-ea"/>
              </a:rPr>
              <a:t>Unit has a built-in G-sensor. In the working state, the UV Light will turn off automatically when rotated upwards or inclined to ensure user safety.</a:t>
            </a:r>
            <a:endParaRPr lang="en-US" altLang="zh-CN" dirty="0"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308" y="3049007"/>
            <a:ext cx="1841500" cy="1028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80" y="4241775"/>
            <a:ext cx="1531620" cy="98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15" y="5342255"/>
            <a:ext cx="1530985" cy="10693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30856" y="4327247"/>
            <a:ext cx="2540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</a:rPr>
              <a:t>C</a:t>
            </a:r>
            <a:r>
              <a:rPr lang="zh-CN" altLang="en-US" sz="1600" dirty="0">
                <a:solidFill>
                  <a:srgbClr val="0070C0"/>
                </a:solidFill>
              </a:rPr>
              <a:t>ritical </a:t>
            </a:r>
            <a:r>
              <a:rPr lang="en-US" altLang="zh-CN" sz="1600" dirty="0">
                <a:solidFill>
                  <a:srgbClr val="0070C0"/>
                </a:solidFill>
              </a:rPr>
              <a:t>rotation </a:t>
            </a:r>
            <a:r>
              <a:rPr lang="zh-CN" altLang="en-US" sz="1600" dirty="0">
                <a:solidFill>
                  <a:srgbClr val="0070C0"/>
                </a:solidFill>
              </a:rPr>
              <a:t>point</a:t>
            </a:r>
            <a:endParaRPr lang="zh-CN" altLang="en-US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(less than 90</a:t>
            </a:r>
            <a:r>
              <a:rPr lang="zh-CN" altLang="en-US" sz="1600" dirty="0">
                <a:solidFill>
                  <a:srgbClr val="0070C0"/>
                </a:solidFill>
              </a:rPr>
              <a:t>°</a:t>
            </a:r>
            <a:r>
              <a:rPr lang="en-US" altLang="zh-CN" sz="1600" dirty="0">
                <a:solidFill>
                  <a:srgbClr val="0070C0"/>
                </a:solidFill>
              </a:rPr>
              <a:t>-light on</a:t>
            </a:r>
            <a:r>
              <a:rPr lang="zh-CN" altLang="en-US" sz="1600" dirty="0">
                <a:solidFill>
                  <a:srgbClr val="0070C0"/>
                </a:solidFill>
              </a:rPr>
              <a:t>）</a:t>
            </a:r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en-US" altLang="zh-CN" sz="1600" dirty="0">
                <a:solidFill>
                  <a:srgbClr val="0070C0"/>
                </a:solidFill>
              </a:rPr>
              <a:t>(more than 90</a:t>
            </a:r>
            <a:r>
              <a:rPr lang="zh-CN" altLang="en-US" sz="1600" dirty="0">
                <a:solidFill>
                  <a:srgbClr val="0070C0"/>
                </a:solidFill>
              </a:rPr>
              <a:t>°</a:t>
            </a:r>
            <a:r>
              <a:rPr lang="en-US" altLang="zh-CN" sz="1600" dirty="0">
                <a:solidFill>
                  <a:srgbClr val="0070C0"/>
                </a:solidFill>
              </a:rPr>
              <a:t>-shut off</a:t>
            </a:r>
            <a:r>
              <a:rPr lang="zh-CN" altLang="en-US" sz="1600" dirty="0">
                <a:solidFill>
                  <a:srgbClr val="0070C0"/>
                </a:solidFill>
              </a:rPr>
              <a:t>）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40112" y="345185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</a:rPr>
              <a:t>Normal use facing down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12120" y="569277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</a:rPr>
              <a:t>Shut off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pic>
        <p:nvPicPr>
          <p:cNvPr id="16" name="图片 3" descr="GALAXY LIGHTART LOGO-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089" y="70485"/>
            <a:ext cx="1026872" cy="12428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9" name="文本框 2"/>
          <p:cNvSpPr txBox="1"/>
          <p:nvPr/>
        </p:nvSpPr>
        <p:spPr>
          <a:xfrm>
            <a:off x="1897388" y="1178561"/>
            <a:ext cx="5536803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u="sng" dirty="0">
                <a:ea typeface="宋体" panose="02010600030101010101" pitchFamily="2" charset="-122"/>
                <a:cs typeface="Arial" panose="020B0604020202020204" pitchFamily="34" charset="0"/>
              </a:rPr>
              <a:t>Fourth Step: </a:t>
            </a:r>
            <a:endParaRPr lang="en-US" altLang="zh-CN" u="sng" dirty="0"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en-US" altLang="zh-CN" dirty="0">
                <a:cs typeface="Arial" panose="020B0604020202020204" pitchFamily="34" charset="0"/>
              </a:rPr>
              <a:t>T</a:t>
            </a:r>
            <a:r>
              <a:rPr lang="en-US" altLang="zh-CN" dirty="0">
                <a:ea typeface="宋体" panose="02010600030101010101" pitchFamily="2" charset="-122"/>
                <a:cs typeface="Arial" panose="020B0604020202020204" pitchFamily="34" charset="0"/>
              </a:rPr>
              <a:t>urn off the “Child Lock” after finished sterilizing. </a:t>
            </a:r>
            <a:r>
              <a:rPr lang="en-US" altLang="zh-CN" dirty="0">
                <a:cs typeface="Arial" panose="020B0604020202020204" pitchFamily="34" charset="0"/>
              </a:rPr>
              <a:t>T</a:t>
            </a:r>
            <a:r>
              <a:rPr lang="en-US" altLang="zh-CN" dirty="0">
                <a:ea typeface="宋体" panose="02010600030101010101" pitchFamily="2" charset="-122"/>
                <a:cs typeface="Arial" panose="020B0604020202020204" pitchFamily="34" charset="0"/>
              </a:rPr>
              <a:t>hen pack and </a:t>
            </a:r>
            <a:r>
              <a:rPr lang="en-US" altLang="zh-CN" dirty="0">
                <a:cs typeface="Arial" panose="020B0604020202020204" pitchFamily="34" charset="0"/>
              </a:rPr>
              <a:t>store</a:t>
            </a:r>
            <a:r>
              <a:rPr lang="en-US" altLang="zh-CN" dirty="0">
                <a:ea typeface="宋体" panose="02010600030101010101" pitchFamily="2" charset="-122"/>
                <a:cs typeface="Arial" panose="020B0604020202020204" pitchFamily="34" charset="0"/>
              </a:rPr>
              <a:t> away from children.</a:t>
            </a:r>
            <a:endParaRPr lang="en-US" altLang="zh-CN" dirty="0"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7325" y="337820"/>
            <a:ext cx="16776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cs typeface="Arial" panose="020B0604020202020204" pitchFamily="34" charset="0"/>
                <a:sym typeface="+mn-ea"/>
              </a:rPr>
              <a:t>Operations</a:t>
            </a:r>
            <a:r>
              <a:rPr lang="zh-CN" altLang="zh-CN" sz="2000" dirty="0">
                <a:cs typeface="Arial" panose="020B0604020202020204" pitchFamily="34" charset="0"/>
                <a:sym typeface="+mn-ea"/>
              </a:rPr>
              <a:t>：</a:t>
            </a:r>
            <a:endParaRPr lang="zh-CN" altLang="zh-CN" sz="2000" dirty="0"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流程图: 对照 2"/>
          <p:cNvSpPr/>
          <p:nvPr/>
        </p:nvSpPr>
        <p:spPr>
          <a:xfrm>
            <a:off x="2915816" y="2564904"/>
            <a:ext cx="3312367" cy="3114535"/>
          </a:xfrm>
          <a:prstGeom prst="flowChartCollat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0959" y="2683075"/>
            <a:ext cx="1402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cs typeface="Arial" panose="020B0604020202020204" pitchFamily="34" charset="0"/>
                <a:sym typeface="+mn-ea"/>
              </a:rPr>
              <a:t>Turn off</a:t>
            </a:r>
            <a:endParaRPr lang="en-US" altLang="zh-CN" dirty="0">
              <a:solidFill>
                <a:srgbClr val="0070C0"/>
              </a:solidFill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cs typeface="Arial" panose="020B0604020202020204" pitchFamily="34" charset="0"/>
                <a:sym typeface="+mn-ea"/>
              </a:rPr>
              <a:t>“Child Lock”</a:t>
            </a:r>
            <a:endParaRPr lang="en-US" altLang="zh-CN" dirty="0">
              <a:solidFill>
                <a:srgbClr val="0070C0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08997" y="4653136"/>
            <a:ext cx="1326004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cs typeface="Arial" panose="020B0604020202020204" pitchFamily="34" charset="0"/>
                <a:sym typeface="+mn-ea"/>
              </a:rPr>
              <a:t>Keep away</a:t>
            </a:r>
            <a:endParaRPr lang="en-US" altLang="zh-CN" dirty="0">
              <a:solidFill>
                <a:srgbClr val="0070C0"/>
              </a:solidFill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cs typeface="Arial" panose="020B0604020202020204" pitchFamily="34" charset="0"/>
                <a:sym typeface="+mn-ea"/>
              </a:rPr>
              <a:t>from </a:t>
            </a:r>
            <a:endParaRPr lang="en-US" altLang="zh-CN" dirty="0">
              <a:solidFill>
                <a:srgbClr val="0070C0"/>
              </a:solidFill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cs typeface="Arial" panose="020B0604020202020204" pitchFamily="34" charset="0"/>
                <a:sym typeface="+mn-ea"/>
              </a:rPr>
              <a:t>children</a:t>
            </a:r>
            <a:endParaRPr lang="en-US" altLang="zh-CN" dirty="0">
              <a:solidFill>
                <a:srgbClr val="0070C0"/>
              </a:solidFill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3" descr="GALAXY LIGHTART LOGO-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6089" y="70485"/>
            <a:ext cx="1026872" cy="1242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3243882"/>
            <a:ext cx="2738375" cy="1419525"/>
          </a:xfrm>
          <a:prstGeom prst="rect">
            <a:avLst/>
          </a:prstGeom>
        </p:spPr>
      </p:pic>
      <p:sp>
        <p:nvSpPr>
          <p:cNvPr id="10" name="Arrow: Right 9"/>
          <p:cNvSpPr/>
          <p:nvPr/>
        </p:nvSpPr>
        <p:spPr>
          <a:xfrm rot="1366286">
            <a:off x="5690811" y="3535937"/>
            <a:ext cx="841248" cy="3693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1606</Words>
  <Application>WPS 演示</Application>
  <PresentationFormat>On-screen Show (4:3)</PresentationFormat>
  <Paragraphs>102</Paragraphs>
  <Slides>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Poor Richard</vt:lpstr>
      <vt:lpstr>微软雅黑</vt:lpstr>
      <vt:lpstr>Arial Unicode MS</vt:lpstr>
      <vt:lpstr>Calibri</vt:lpstr>
      <vt:lpstr>1_默认设计模板</vt:lpstr>
      <vt:lpstr>2_默认设计模板</vt:lpstr>
      <vt:lpstr>3_默认设计模板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67</cp:revision>
  <dcterms:created xsi:type="dcterms:W3CDTF">2020-03-10T05:37:00Z</dcterms:created>
  <dcterms:modified xsi:type="dcterms:W3CDTF">2020-04-01T01:35:24Z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2052-11.1.0.9564</vt:lpwstr>
  </property>
</Properties>
</file>